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2" r:id="rId3"/>
    <p:sldId id="267" r:id="rId4"/>
    <p:sldId id="273" r:id="rId5"/>
    <p:sldId id="271" r:id="rId6"/>
    <p:sldId id="270" r:id="rId7"/>
    <p:sldId id="269" r:id="rId8"/>
    <p:sldId id="268" r:id="rId9"/>
    <p:sldId id="266" r:id="rId10"/>
    <p:sldId id="265" r:id="rId11"/>
    <p:sldId id="264" r:id="rId12"/>
    <p:sldId id="263" r:id="rId13"/>
    <p:sldId id="262" r:id="rId14"/>
    <p:sldId id="261" r:id="rId15"/>
    <p:sldId id="25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272BA-B4FA-4089-90CC-CB6E724819BB}"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8AABAF6F-BE61-4592-8E8F-3C7974DE4E15}">
      <dgm:prSet phldrT="[Text]"/>
      <dgm:spPr/>
      <dgm:t>
        <a:bodyPr/>
        <a:lstStyle/>
        <a:p>
          <a:pPr algn="l"/>
          <a:r>
            <a:rPr lang="en-ZA" dirty="0" smtClean="0"/>
            <a:t>Definition</a:t>
          </a:r>
        </a:p>
      </dgm:t>
    </dgm:pt>
    <dgm:pt modelId="{2422D514-C349-4884-A5A9-051E29913772}" type="parTrans" cxnId="{2ED7E6F8-F238-4B96-B4AE-74CF086BF07B}">
      <dgm:prSet/>
      <dgm:spPr/>
      <dgm:t>
        <a:bodyPr/>
        <a:lstStyle/>
        <a:p>
          <a:endParaRPr lang="en-ZA"/>
        </a:p>
      </dgm:t>
    </dgm:pt>
    <dgm:pt modelId="{C3BD2E16-AB8F-46CB-BCD4-FD09CBE8F6E4}" type="sibTrans" cxnId="{2ED7E6F8-F238-4B96-B4AE-74CF086BF07B}">
      <dgm:prSet/>
      <dgm:spPr/>
      <dgm:t>
        <a:bodyPr/>
        <a:lstStyle/>
        <a:p>
          <a:endParaRPr lang="en-ZA"/>
        </a:p>
      </dgm:t>
    </dgm:pt>
    <dgm:pt modelId="{08462089-117D-4E31-A253-1FA7998D1309}">
      <dgm:prSet phldrT="[Text]"/>
      <dgm:spPr/>
      <dgm:t>
        <a:bodyPr/>
        <a:lstStyle/>
        <a:p>
          <a:pPr algn="l"/>
          <a:r>
            <a:rPr lang="en-ZA" dirty="0" smtClean="0"/>
            <a:t>Types and Uses of Asbestos </a:t>
          </a:r>
          <a:endParaRPr lang="en-ZA" dirty="0"/>
        </a:p>
      </dgm:t>
    </dgm:pt>
    <dgm:pt modelId="{F9519687-C0D8-410C-A716-ADB4A37D408D}" type="parTrans" cxnId="{583E12D5-101E-4151-B3B0-A87ABD104CE4}">
      <dgm:prSet/>
      <dgm:spPr/>
      <dgm:t>
        <a:bodyPr/>
        <a:lstStyle/>
        <a:p>
          <a:endParaRPr lang="en-ZA"/>
        </a:p>
      </dgm:t>
    </dgm:pt>
    <dgm:pt modelId="{1F791603-8273-49DD-8F9F-B100EBAECB61}" type="sibTrans" cxnId="{583E12D5-101E-4151-B3B0-A87ABD104CE4}">
      <dgm:prSet/>
      <dgm:spPr/>
      <dgm:t>
        <a:bodyPr/>
        <a:lstStyle/>
        <a:p>
          <a:endParaRPr lang="en-ZA"/>
        </a:p>
      </dgm:t>
    </dgm:pt>
    <dgm:pt modelId="{DFD6A01A-4999-49A8-869C-4E81A60E52C3}">
      <dgm:prSet phldrT="[Text]"/>
      <dgm:spPr/>
      <dgm:t>
        <a:bodyPr/>
        <a:lstStyle/>
        <a:p>
          <a:pPr algn="l"/>
          <a:r>
            <a:rPr lang="en-ZA" dirty="0" smtClean="0"/>
            <a:t>National Asbestos Strategy - Objectives</a:t>
          </a:r>
          <a:endParaRPr lang="en-ZA" dirty="0"/>
        </a:p>
      </dgm:t>
    </dgm:pt>
    <dgm:pt modelId="{35DBE7C3-328A-4850-9EC5-076CBDAC4475}" type="parTrans" cxnId="{85B2D684-8AF5-4B40-99AB-D049A9227280}">
      <dgm:prSet/>
      <dgm:spPr/>
      <dgm:t>
        <a:bodyPr/>
        <a:lstStyle/>
        <a:p>
          <a:endParaRPr lang="en-ZA"/>
        </a:p>
      </dgm:t>
    </dgm:pt>
    <dgm:pt modelId="{692A8D9C-19DA-4A90-B1EA-3BCB948BFFED}" type="sibTrans" cxnId="{85B2D684-8AF5-4B40-99AB-D049A9227280}">
      <dgm:prSet/>
      <dgm:spPr/>
      <dgm:t>
        <a:bodyPr/>
        <a:lstStyle/>
        <a:p>
          <a:endParaRPr lang="en-ZA"/>
        </a:p>
      </dgm:t>
    </dgm:pt>
    <dgm:pt modelId="{A35A474F-B6B8-4938-AE44-796123C6F2B4}">
      <dgm:prSet/>
      <dgm:spPr/>
      <dgm:t>
        <a:bodyPr/>
        <a:lstStyle/>
        <a:p>
          <a:pPr algn="l"/>
          <a:r>
            <a:rPr lang="en-ZA" dirty="0" smtClean="0"/>
            <a:t>Legislative framework</a:t>
          </a:r>
          <a:endParaRPr lang="en-ZA" dirty="0"/>
        </a:p>
      </dgm:t>
    </dgm:pt>
    <dgm:pt modelId="{756D755F-3D39-4E08-AA74-EF711C1AC7CD}" type="parTrans" cxnId="{7B8AFD7B-341C-49B9-9172-45DC2490273D}">
      <dgm:prSet/>
      <dgm:spPr/>
      <dgm:t>
        <a:bodyPr/>
        <a:lstStyle/>
        <a:p>
          <a:endParaRPr lang="en-ZA"/>
        </a:p>
      </dgm:t>
    </dgm:pt>
    <dgm:pt modelId="{6860D765-C54A-4DFA-80B6-3B8F9FC215C6}" type="sibTrans" cxnId="{7B8AFD7B-341C-49B9-9172-45DC2490273D}">
      <dgm:prSet/>
      <dgm:spPr/>
      <dgm:t>
        <a:bodyPr/>
        <a:lstStyle/>
        <a:p>
          <a:endParaRPr lang="en-ZA"/>
        </a:p>
      </dgm:t>
    </dgm:pt>
    <dgm:pt modelId="{220017FD-4011-485A-9798-B1ACEE4F98C2}">
      <dgm:prSet/>
      <dgm:spPr/>
      <dgm:t>
        <a:bodyPr/>
        <a:lstStyle/>
        <a:p>
          <a:pPr algn="l"/>
          <a:r>
            <a:rPr lang="en-ZA" dirty="0" smtClean="0"/>
            <a:t>Problem Statement</a:t>
          </a:r>
          <a:endParaRPr lang="en-ZA" dirty="0"/>
        </a:p>
      </dgm:t>
    </dgm:pt>
    <dgm:pt modelId="{77701CF8-C455-4E1F-9C4B-F7B020561BFF}" type="parTrans" cxnId="{5F7D8FF0-90AA-4BE2-9CF0-3F823C077129}">
      <dgm:prSet/>
      <dgm:spPr/>
      <dgm:t>
        <a:bodyPr/>
        <a:lstStyle/>
        <a:p>
          <a:endParaRPr lang="en-ZA"/>
        </a:p>
      </dgm:t>
    </dgm:pt>
    <dgm:pt modelId="{77368C26-3DD9-4E19-8133-F63A0572F81B}" type="sibTrans" cxnId="{5F7D8FF0-90AA-4BE2-9CF0-3F823C077129}">
      <dgm:prSet/>
      <dgm:spPr/>
      <dgm:t>
        <a:bodyPr/>
        <a:lstStyle/>
        <a:p>
          <a:endParaRPr lang="en-ZA"/>
        </a:p>
      </dgm:t>
    </dgm:pt>
    <dgm:pt modelId="{6520E8FD-A763-4329-882E-1D8F08BBE867}">
      <dgm:prSet/>
      <dgm:spPr/>
      <dgm:t>
        <a:bodyPr/>
        <a:lstStyle/>
        <a:p>
          <a:pPr algn="l"/>
          <a:r>
            <a:rPr lang="en-ZA" dirty="0" smtClean="0"/>
            <a:t>Concept – National Asbestos Awareness Strategy</a:t>
          </a:r>
          <a:endParaRPr lang="en-ZA" dirty="0"/>
        </a:p>
      </dgm:t>
    </dgm:pt>
    <dgm:pt modelId="{2D592709-97C7-467C-9E60-D364DD1118C8}" type="parTrans" cxnId="{BE4D4CB5-15DC-45DE-84DC-CFD58F31FEAD}">
      <dgm:prSet/>
      <dgm:spPr/>
      <dgm:t>
        <a:bodyPr/>
        <a:lstStyle/>
        <a:p>
          <a:endParaRPr lang="en-ZA"/>
        </a:p>
      </dgm:t>
    </dgm:pt>
    <dgm:pt modelId="{BDEE9657-F692-4B00-9CEA-99B7BA78640C}" type="sibTrans" cxnId="{BE4D4CB5-15DC-45DE-84DC-CFD58F31FEAD}">
      <dgm:prSet/>
      <dgm:spPr/>
      <dgm:t>
        <a:bodyPr/>
        <a:lstStyle/>
        <a:p>
          <a:endParaRPr lang="en-ZA"/>
        </a:p>
      </dgm:t>
    </dgm:pt>
    <dgm:pt modelId="{FE6A7AF4-9228-43A6-BADF-C444C1D3AA69}">
      <dgm:prSet/>
      <dgm:spPr/>
      <dgm:t>
        <a:bodyPr/>
        <a:lstStyle/>
        <a:p>
          <a:pPr algn="l"/>
          <a:r>
            <a:rPr lang="en-ZA" dirty="0" smtClean="0"/>
            <a:t>Conclusions  </a:t>
          </a:r>
          <a:endParaRPr lang="en-ZA" dirty="0"/>
        </a:p>
      </dgm:t>
    </dgm:pt>
    <dgm:pt modelId="{CDA20E77-A854-4E2A-81B6-E63D62762680}" type="parTrans" cxnId="{E15F1390-AA38-4AD1-9C5A-0D6D8F175A8A}">
      <dgm:prSet/>
      <dgm:spPr/>
      <dgm:t>
        <a:bodyPr/>
        <a:lstStyle/>
        <a:p>
          <a:endParaRPr lang="en-ZA"/>
        </a:p>
      </dgm:t>
    </dgm:pt>
    <dgm:pt modelId="{2981AEEF-E945-4700-919B-E8EFA5CF66E1}" type="sibTrans" cxnId="{E15F1390-AA38-4AD1-9C5A-0D6D8F175A8A}">
      <dgm:prSet/>
      <dgm:spPr/>
      <dgm:t>
        <a:bodyPr/>
        <a:lstStyle/>
        <a:p>
          <a:endParaRPr lang="en-ZA"/>
        </a:p>
      </dgm:t>
    </dgm:pt>
    <dgm:pt modelId="{E513875C-7B26-420C-9B7B-B9E4C323A1EA}" type="pres">
      <dgm:prSet presAssocID="{56C272BA-B4FA-4089-90CC-CB6E724819BB}" presName="Name0" presStyleCnt="0">
        <dgm:presLayoutVars>
          <dgm:chMax val="7"/>
          <dgm:chPref val="7"/>
          <dgm:dir/>
        </dgm:presLayoutVars>
      </dgm:prSet>
      <dgm:spPr/>
    </dgm:pt>
    <dgm:pt modelId="{E18536B3-176F-480A-B334-042DEEF51608}" type="pres">
      <dgm:prSet presAssocID="{56C272BA-B4FA-4089-90CC-CB6E724819BB}" presName="Name1" presStyleCnt="0"/>
      <dgm:spPr/>
    </dgm:pt>
    <dgm:pt modelId="{ABC39F63-A206-4BAE-BFC5-8B75B9A1C595}" type="pres">
      <dgm:prSet presAssocID="{56C272BA-B4FA-4089-90CC-CB6E724819BB}" presName="cycle" presStyleCnt="0"/>
      <dgm:spPr/>
    </dgm:pt>
    <dgm:pt modelId="{23497D67-01E9-412A-8D54-EA3C1CCB8011}" type="pres">
      <dgm:prSet presAssocID="{56C272BA-B4FA-4089-90CC-CB6E724819BB}" presName="srcNode" presStyleLbl="node1" presStyleIdx="0" presStyleCnt="7"/>
      <dgm:spPr/>
    </dgm:pt>
    <dgm:pt modelId="{664DA539-99B9-4EC1-80B2-1B831C8BB788}" type="pres">
      <dgm:prSet presAssocID="{56C272BA-B4FA-4089-90CC-CB6E724819BB}" presName="conn" presStyleLbl="parChTrans1D2" presStyleIdx="0" presStyleCnt="1"/>
      <dgm:spPr/>
      <dgm:t>
        <a:bodyPr/>
        <a:lstStyle/>
        <a:p>
          <a:endParaRPr lang="en-ZA"/>
        </a:p>
      </dgm:t>
    </dgm:pt>
    <dgm:pt modelId="{47C9A271-36EB-42A8-9E29-C8A67D2CE51D}" type="pres">
      <dgm:prSet presAssocID="{56C272BA-B4FA-4089-90CC-CB6E724819BB}" presName="extraNode" presStyleLbl="node1" presStyleIdx="0" presStyleCnt="7"/>
      <dgm:spPr/>
    </dgm:pt>
    <dgm:pt modelId="{06BE98A5-2878-4BC0-92CA-8DD34D4F2E3D}" type="pres">
      <dgm:prSet presAssocID="{56C272BA-B4FA-4089-90CC-CB6E724819BB}" presName="dstNode" presStyleLbl="node1" presStyleIdx="0" presStyleCnt="7"/>
      <dgm:spPr/>
    </dgm:pt>
    <dgm:pt modelId="{7491493B-D673-4A3D-A31F-537B32715169}" type="pres">
      <dgm:prSet presAssocID="{8AABAF6F-BE61-4592-8E8F-3C7974DE4E15}" presName="text_1" presStyleLbl="node1" presStyleIdx="0" presStyleCnt="7">
        <dgm:presLayoutVars>
          <dgm:bulletEnabled val="1"/>
        </dgm:presLayoutVars>
      </dgm:prSet>
      <dgm:spPr/>
      <dgm:t>
        <a:bodyPr/>
        <a:lstStyle/>
        <a:p>
          <a:endParaRPr lang="en-ZA"/>
        </a:p>
      </dgm:t>
    </dgm:pt>
    <dgm:pt modelId="{6413B622-AF6A-4963-97AC-D14078F57518}" type="pres">
      <dgm:prSet presAssocID="{8AABAF6F-BE61-4592-8E8F-3C7974DE4E15}" presName="accent_1" presStyleCnt="0"/>
      <dgm:spPr/>
    </dgm:pt>
    <dgm:pt modelId="{0406EA4D-2E17-439A-9308-31C7ED57F035}" type="pres">
      <dgm:prSet presAssocID="{8AABAF6F-BE61-4592-8E8F-3C7974DE4E15}" presName="accentRepeatNode" presStyleLbl="solidFgAcc1" presStyleIdx="0" presStyleCnt="7"/>
      <dgm:spPr/>
    </dgm:pt>
    <dgm:pt modelId="{6FB84904-4DB2-4197-9119-18C2E1171D72}" type="pres">
      <dgm:prSet presAssocID="{08462089-117D-4E31-A253-1FA7998D1309}" presName="text_2" presStyleLbl="node1" presStyleIdx="1" presStyleCnt="7">
        <dgm:presLayoutVars>
          <dgm:bulletEnabled val="1"/>
        </dgm:presLayoutVars>
      </dgm:prSet>
      <dgm:spPr/>
      <dgm:t>
        <a:bodyPr/>
        <a:lstStyle/>
        <a:p>
          <a:endParaRPr lang="en-ZA"/>
        </a:p>
      </dgm:t>
    </dgm:pt>
    <dgm:pt modelId="{98C40674-4196-474F-87FA-F13510440F0C}" type="pres">
      <dgm:prSet presAssocID="{08462089-117D-4E31-A253-1FA7998D1309}" presName="accent_2" presStyleCnt="0"/>
      <dgm:spPr/>
    </dgm:pt>
    <dgm:pt modelId="{BAA99D73-A357-4C9E-BD2D-5E6FB1C36DF2}" type="pres">
      <dgm:prSet presAssocID="{08462089-117D-4E31-A253-1FA7998D1309}" presName="accentRepeatNode" presStyleLbl="solidFgAcc1" presStyleIdx="1" presStyleCnt="7"/>
      <dgm:spPr/>
    </dgm:pt>
    <dgm:pt modelId="{1CCE8CC2-AEFD-4146-A84B-C9CF5052A565}" type="pres">
      <dgm:prSet presAssocID="{A35A474F-B6B8-4938-AE44-796123C6F2B4}" presName="text_3" presStyleLbl="node1" presStyleIdx="2" presStyleCnt="7">
        <dgm:presLayoutVars>
          <dgm:bulletEnabled val="1"/>
        </dgm:presLayoutVars>
      </dgm:prSet>
      <dgm:spPr/>
      <dgm:t>
        <a:bodyPr/>
        <a:lstStyle/>
        <a:p>
          <a:endParaRPr lang="en-ZA"/>
        </a:p>
      </dgm:t>
    </dgm:pt>
    <dgm:pt modelId="{520B60CE-410B-4275-BAA3-FC582C477086}" type="pres">
      <dgm:prSet presAssocID="{A35A474F-B6B8-4938-AE44-796123C6F2B4}" presName="accent_3" presStyleCnt="0"/>
      <dgm:spPr/>
    </dgm:pt>
    <dgm:pt modelId="{B73C82B3-8A75-4268-9DE9-FC0DDB8A2F20}" type="pres">
      <dgm:prSet presAssocID="{A35A474F-B6B8-4938-AE44-796123C6F2B4}" presName="accentRepeatNode" presStyleLbl="solidFgAcc1" presStyleIdx="2" presStyleCnt="7"/>
      <dgm:spPr/>
    </dgm:pt>
    <dgm:pt modelId="{8CC3D39C-4D86-4340-A181-87381F7FEBFB}" type="pres">
      <dgm:prSet presAssocID="{220017FD-4011-485A-9798-B1ACEE4F98C2}" presName="text_4" presStyleLbl="node1" presStyleIdx="3" presStyleCnt="7">
        <dgm:presLayoutVars>
          <dgm:bulletEnabled val="1"/>
        </dgm:presLayoutVars>
      </dgm:prSet>
      <dgm:spPr/>
      <dgm:t>
        <a:bodyPr/>
        <a:lstStyle/>
        <a:p>
          <a:endParaRPr lang="en-ZA"/>
        </a:p>
      </dgm:t>
    </dgm:pt>
    <dgm:pt modelId="{8E9E1CF7-8B0E-4131-B3C8-BBE3024750D7}" type="pres">
      <dgm:prSet presAssocID="{220017FD-4011-485A-9798-B1ACEE4F98C2}" presName="accent_4" presStyleCnt="0"/>
      <dgm:spPr/>
    </dgm:pt>
    <dgm:pt modelId="{A98D5BD3-AAA0-4825-B604-C067BB1956AB}" type="pres">
      <dgm:prSet presAssocID="{220017FD-4011-485A-9798-B1ACEE4F98C2}" presName="accentRepeatNode" presStyleLbl="solidFgAcc1" presStyleIdx="3" presStyleCnt="7"/>
      <dgm:spPr/>
    </dgm:pt>
    <dgm:pt modelId="{A04AC7EE-4BBC-4B6C-8FBB-C2568D3580C6}" type="pres">
      <dgm:prSet presAssocID="{DFD6A01A-4999-49A8-869C-4E81A60E52C3}" presName="text_5" presStyleLbl="node1" presStyleIdx="4" presStyleCnt="7">
        <dgm:presLayoutVars>
          <dgm:bulletEnabled val="1"/>
        </dgm:presLayoutVars>
      </dgm:prSet>
      <dgm:spPr/>
      <dgm:t>
        <a:bodyPr/>
        <a:lstStyle/>
        <a:p>
          <a:endParaRPr lang="en-ZA"/>
        </a:p>
      </dgm:t>
    </dgm:pt>
    <dgm:pt modelId="{EAD58167-2325-470F-9FFE-C165C6F02AB9}" type="pres">
      <dgm:prSet presAssocID="{DFD6A01A-4999-49A8-869C-4E81A60E52C3}" presName="accent_5" presStyleCnt="0"/>
      <dgm:spPr/>
    </dgm:pt>
    <dgm:pt modelId="{6677512A-7425-47A8-A7EB-5A2A5CF49C60}" type="pres">
      <dgm:prSet presAssocID="{DFD6A01A-4999-49A8-869C-4E81A60E52C3}" presName="accentRepeatNode" presStyleLbl="solidFgAcc1" presStyleIdx="4" presStyleCnt="7"/>
      <dgm:spPr/>
    </dgm:pt>
    <dgm:pt modelId="{7F608CF6-7F28-4E63-B200-45A32FA41AB7}" type="pres">
      <dgm:prSet presAssocID="{6520E8FD-A763-4329-882E-1D8F08BBE867}" presName="text_6" presStyleLbl="node1" presStyleIdx="5" presStyleCnt="7">
        <dgm:presLayoutVars>
          <dgm:bulletEnabled val="1"/>
        </dgm:presLayoutVars>
      </dgm:prSet>
      <dgm:spPr/>
      <dgm:t>
        <a:bodyPr/>
        <a:lstStyle/>
        <a:p>
          <a:endParaRPr lang="en-ZA"/>
        </a:p>
      </dgm:t>
    </dgm:pt>
    <dgm:pt modelId="{06B8B785-B84E-4D7E-A25B-6B0470454D52}" type="pres">
      <dgm:prSet presAssocID="{6520E8FD-A763-4329-882E-1D8F08BBE867}" presName="accent_6" presStyleCnt="0"/>
      <dgm:spPr/>
    </dgm:pt>
    <dgm:pt modelId="{240498E1-E218-461A-94D3-CC5FA943B4C3}" type="pres">
      <dgm:prSet presAssocID="{6520E8FD-A763-4329-882E-1D8F08BBE867}" presName="accentRepeatNode" presStyleLbl="solidFgAcc1" presStyleIdx="5" presStyleCnt="7"/>
      <dgm:spPr/>
    </dgm:pt>
    <dgm:pt modelId="{7A825861-AC84-4C9E-A4DD-0624C185FE46}" type="pres">
      <dgm:prSet presAssocID="{FE6A7AF4-9228-43A6-BADF-C444C1D3AA69}" presName="text_7" presStyleLbl="node1" presStyleIdx="6" presStyleCnt="7">
        <dgm:presLayoutVars>
          <dgm:bulletEnabled val="1"/>
        </dgm:presLayoutVars>
      </dgm:prSet>
      <dgm:spPr/>
      <dgm:t>
        <a:bodyPr/>
        <a:lstStyle/>
        <a:p>
          <a:endParaRPr lang="en-ZA"/>
        </a:p>
      </dgm:t>
    </dgm:pt>
    <dgm:pt modelId="{F36B7C5F-9DFF-471F-B391-27C7FD0BC099}" type="pres">
      <dgm:prSet presAssocID="{FE6A7AF4-9228-43A6-BADF-C444C1D3AA69}" presName="accent_7" presStyleCnt="0"/>
      <dgm:spPr/>
    </dgm:pt>
    <dgm:pt modelId="{165049B8-D8A1-4773-8132-CFA71ADDF416}" type="pres">
      <dgm:prSet presAssocID="{FE6A7AF4-9228-43A6-BADF-C444C1D3AA69}" presName="accentRepeatNode" presStyleLbl="solidFgAcc1" presStyleIdx="6" presStyleCnt="7"/>
      <dgm:spPr/>
    </dgm:pt>
  </dgm:ptLst>
  <dgm:cxnLst>
    <dgm:cxn modelId="{E62047DD-57C1-40BC-9695-4B00F1A4F2E1}" type="presOf" srcId="{A35A474F-B6B8-4938-AE44-796123C6F2B4}" destId="{1CCE8CC2-AEFD-4146-A84B-C9CF5052A565}" srcOrd="0" destOrd="0" presId="urn:microsoft.com/office/officeart/2008/layout/VerticalCurvedList"/>
    <dgm:cxn modelId="{7B8AFD7B-341C-49B9-9172-45DC2490273D}" srcId="{56C272BA-B4FA-4089-90CC-CB6E724819BB}" destId="{A35A474F-B6B8-4938-AE44-796123C6F2B4}" srcOrd="2" destOrd="0" parTransId="{756D755F-3D39-4E08-AA74-EF711C1AC7CD}" sibTransId="{6860D765-C54A-4DFA-80B6-3B8F9FC215C6}"/>
    <dgm:cxn modelId="{7BC0AD0B-542B-4DB6-A5FD-F22AC9792760}" type="presOf" srcId="{56C272BA-B4FA-4089-90CC-CB6E724819BB}" destId="{E513875C-7B26-420C-9B7B-B9E4C323A1EA}" srcOrd="0" destOrd="0" presId="urn:microsoft.com/office/officeart/2008/layout/VerticalCurvedList"/>
    <dgm:cxn modelId="{2F37967E-5416-4908-B24E-62B1D5F14525}" type="presOf" srcId="{FE6A7AF4-9228-43A6-BADF-C444C1D3AA69}" destId="{7A825861-AC84-4C9E-A4DD-0624C185FE46}" srcOrd="0" destOrd="0" presId="urn:microsoft.com/office/officeart/2008/layout/VerticalCurvedList"/>
    <dgm:cxn modelId="{8371190F-5D78-4119-A139-F3B8FFD694D4}" type="presOf" srcId="{220017FD-4011-485A-9798-B1ACEE4F98C2}" destId="{8CC3D39C-4D86-4340-A181-87381F7FEBFB}" srcOrd="0" destOrd="0" presId="urn:microsoft.com/office/officeart/2008/layout/VerticalCurvedList"/>
    <dgm:cxn modelId="{CCC46270-547E-46F2-8883-7014F55D9166}" type="presOf" srcId="{6520E8FD-A763-4329-882E-1D8F08BBE867}" destId="{7F608CF6-7F28-4E63-B200-45A32FA41AB7}" srcOrd="0" destOrd="0" presId="urn:microsoft.com/office/officeart/2008/layout/VerticalCurvedList"/>
    <dgm:cxn modelId="{2BD68620-BB43-4AE0-98DB-2D554F27D6CF}" type="presOf" srcId="{08462089-117D-4E31-A253-1FA7998D1309}" destId="{6FB84904-4DB2-4197-9119-18C2E1171D72}" srcOrd="0" destOrd="0" presId="urn:microsoft.com/office/officeart/2008/layout/VerticalCurvedList"/>
    <dgm:cxn modelId="{E15F1390-AA38-4AD1-9C5A-0D6D8F175A8A}" srcId="{56C272BA-B4FA-4089-90CC-CB6E724819BB}" destId="{FE6A7AF4-9228-43A6-BADF-C444C1D3AA69}" srcOrd="6" destOrd="0" parTransId="{CDA20E77-A854-4E2A-81B6-E63D62762680}" sibTransId="{2981AEEF-E945-4700-919B-E8EFA5CF66E1}"/>
    <dgm:cxn modelId="{BE4D4CB5-15DC-45DE-84DC-CFD58F31FEAD}" srcId="{56C272BA-B4FA-4089-90CC-CB6E724819BB}" destId="{6520E8FD-A763-4329-882E-1D8F08BBE867}" srcOrd="5" destOrd="0" parTransId="{2D592709-97C7-467C-9E60-D364DD1118C8}" sibTransId="{BDEE9657-F692-4B00-9CEA-99B7BA78640C}"/>
    <dgm:cxn modelId="{583E12D5-101E-4151-B3B0-A87ABD104CE4}" srcId="{56C272BA-B4FA-4089-90CC-CB6E724819BB}" destId="{08462089-117D-4E31-A253-1FA7998D1309}" srcOrd="1" destOrd="0" parTransId="{F9519687-C0D8-410C-A716-ADB4A37D408D}" sibTransId="{1F791603-8273-49DD-8F9F-B100EBAECB61}"/>
    <dgm:cxn modelId="{2ED7E6F8-F238-4B96-B4AE-74CF086BF07B}" srcId="{56C272BA-B4FA-4089-90CC-CB6E724819BB}" destId="{8AABAF6F-BE61-4592-8E8F-3C7974DE4E15}" srcOrd="0" destOrd="0" parTransId="{2422D514-C349-4884-A5A9-051E29913772}" sibTransId="{C3BD2E16-AB8F-46CB-BCD4-FD09CBE8F6E4}"/>
    <dgm:cxn modelId="{1CDB6968-3067-4CF1-A79F-AB97288E9DA0}" type="presOf" srcId="{DFD6A01A-4999-49A8-869C-4E81A60E52C3}" destId="{A04AC7EE-4BBC-4B6C-8FBB-C2568D3580C6}" srcOrd="0" destOrd="0" presId="urn:microsoft.com/office/officeart/2008/layout/VerticalCurvedList"/>
    <dgm:cxn modelId="{E6D94ED6-BB55-4132-AFF8-F293F94678C0}" type="presOf" srcId="{8AABAF6F-BE61-4592-8E8F-3C7974DE4E15}" destId="{7491493B-D673-4A3D-A31F-537B32715169}" srcOrd="0" destOrd="0" presId="urn:microsoft.com/office/officeart/2008/layout/VerticalCurvedList"/>
    <dgm:cxn modelId="{5F7D8FF0-90AA-4BE2-9CF0-3F823C077129}" srcId="{56C272BA-B4FA-4089-90CC-CB6E724819BB}" destId="{220017FD-4011-485A-9798-B1ACEE4F98C2}" srcOrd="3" destOrd="0" parTransId="{77701CF8-C455-4E1F-9C4B-F7B020561BFF}" sibTransId="{77368C26-3DD9-4E19-8133-F63A0572F81B}"/>
    <dgm:cxn modelId="{13D95CC4-9D74-489A-AB0B-31371E0FBDD0}" type="presOf" srcId="{C3BD2E16-AB8F-46CB-BCD4-FD09CBE8F6E4}" destId="{664DA539-99B9-4EC1-80B2-1B831C8BB788}" srcOrd="0" destOrd="0" presId="urn:microsoft.com/office/officeart/2008/layout/VerticalCurvedList"/>
    <dgm:cxn modelId="{85B2D684-8AF5-4B40-99AB-D049A9227280}" srcId="{56C272BA-B4FA-4089-90CC-CB6E724819BB}" destId="{DFD6A01A-4999-49A8-869C-4E81A60E52C3}" srcOrd="4" destOrd="0" parTransId="{35DBE7C3-328A-4850-9EC5-076CBDAC4475}" sibTransId="{692A8D9C-19DA-4A90-B1EA-3BCB948BFFED}"/>
    <dgm:cxn modelId="{467A89EB-D816-4817-B56F-63C8B373532F}" type="presParOf" srcId="{E513875C-7B26-420C-9B7B-B9E4C323A1EA}" destId="{E18536B3-176F-480A-B334-042DEEF51608}" srcOrd="0" destOrd="0" presId="urn:microsoft.com/office/officeart/2008/layout/VerticalCurvedList"/>
    <dgm:cxn modelId="{D0668E34-F541-484E-A030-41BBBE6D2885}" type="presParOf" srcId="{E18536B3-176F-480A-B334-042DEEF51608}" destId="{ABC39F63-A206-4BAE-BFC5-8B75B9A1C595}" srcOrd="0" destOrd="0" presId="urn:microsoft.com/office/officeart/2008/layout/VerticalCurvedList"/>
    <dgm:cxn modelId="{4117059B-FCC4-40DB-AA95-A41C007DB72E}" type="presParOf" srcId="{ABC39F63-A206-4BAE-BFC5-8B75B9A1C595}" destId="{23497D67-01E9-412A-8D54-EA3C1CCB8011}" srcOrd="0" destOrd="0" presId="urn:microsoft.com/office/officeart/2008/layout/VerticalCurvedList"/>
    <dgm:cxn modelId="{17B66910-7C1B-4548-88D3-84D5C5A8432E}" type="presParOf" srcId="{ABC39F63-A206-4BAE-BFC5-8B75B9A1C595}" destId="{664DA539-99B9-4EC1-80B2-1B831C8BB788}" srcOrd="1" destOrd="0" presId="urn:microsoft.com/office/officeart/2008/layout/VerticalCurvedList"/>
    <dgm:cxn modelId="{B7300C16-C4FD-434C-9217-051D16081A28}" type="presParOf" srcId="{ABC39F63-A206-4BAE-BFC5-8B75B9A1C595}" destId="{47C9A271-36EB-42A8-9E29-C8A67D2CE51D}" srcOrd="2" destOrd="0" presId="urn:microsoft.com/office/officeart/2008/layout/VerticalCurvedList"/>
    <dgm:cxn modelId="{7B732B3A-63E6-43F8-9EE5-1A0798FF80C7}" type="presParOf" srcId="{ABC39F63-A206-4BAE-BFC5-8B75B9A1C595}" destId="{06BE98A5-2878-4BC0-92CA-8DD34D4F2E3D}" srcOrd="3" destOrd="0" presId="urn:microsoft.com/office/officeart/2008/layout/VerticalCurvedList"/>
    <dgm:cxn modelId="{A134971E-9141-4CE0-B53C-B84B337E216E}" type="presParOf" srcId="{E18536B3-176F-480A-B334-042DEEF51608}" destId="{7491493B-D673-4A3D-A31F-537B32715169}" srcOrd="1" destOrd="0" presId="urn:microsoft.com/office/officeart/2008/layout/VerticalCurvedList"/>
    <dgm:cxn modelId="{7722A55A-B944-48F5-A029-A702011080C5}" type="presParOf" srcId="{E18536B3-176F-480A-B334-042DEEF51608}" destId="{6413B622-AF6A-4963-97AC-D14078F57518}" srcOrd="2" destOrd="0" presId="urn:microsoft.com/office/officeart/2008/layout/VerticalCurvedList"/>
    <dgm:cxn modelId="{289F9246-D590-4C21-B034-5D916F9ADECC}" type="presParOf" srcId="{6413B622-AF6A-4963-97AC-D14078F57518}" destId="{0406EA4D-2E17-439A-9308-31C7ED57F035}" srcOrd="0" destOrd="0" presId="urn:microsoft.com/office/officeart/2008/layout/VerticalCurvedList"/>
    <dgm:cxn modelId="{75F8E878-6BFC-4A9E-9154-7D416A7D8C31}" type="presParOf" srcId="{E18536B3-176F-480A-B334-042DEEF51608}" destId="{6FB84904-4DB2-4197-9119-18C2E1171D72}" srcOrd="3" destOrd="0" presId="urn:microsoft.com/office/officeart/2008/layout/VerticalCurvedList"/>
    <dgm:cxn modelId="{DB0B9541-D3C7-4C4A-BD9B-F3D0B1337D7C}" type="presParOf" srcId="{E18536B3-176F-480A-B334-042DEEF51608}" destId="{98C40674-4196-474F-87FA-F13510440F0C}" srcOrd="4" destOrd="0" presId="urn:microsoft.com/office/officeart/2008/layout/VerticalCurvedList"/>
    <dgm:cxn modelId="{634BAD85-0015-4944-A1A5-6F9E7C7F58FD}" type="presParOf" srcId="{98C40674-4196-474F-87FA-F13510440F0C}" destId="{BAA99D73-A357-4C9E-BD2D-5E6FB1C36DF2}" srcOrd="0" destOrd="0" presId="urn:microsoft.com/office/officeart/2008/layout/VerticalCurvedList"/>
    <dgm:cxn modelId="{894D389D-CA84-4FEE-B6D7-E37C43C06E42}" type="presParOf" srcId="{E18536B3-176F-480A-B334-042DEEF51608}" destId="{1CCE8CC2-AEFD-4146-A84B-C9CF5052A565}" srcOrd="5" destOrd="0" presId="urn:microsoft.com/office/officeart/2008/layout/VerticalCurvedList"/>
    <dgm:cxn modelId="{DEA847AF-9606-4973-A6A6-B5552C35EA8B}" type="presParOf" srcId="{E18536B3-176F-480A-B334-042DEEF51608}" destId="{520B60CE-410B-4275-BAA3-FC582C477086}" srcOrd="6" destOrd="0" presId="urn:microsoft.com/office/officeart/2008/layout/VerticalCurvedList"/>
    <dgm:cxn modelId="{F79F4B32-F324-4971-B304-5BCBDBC946EE}" type="presParOf" srcId="{520B60CE-410B-4275-BAA3-FC582C477086}" destId="{B73C82B3-8A75-4268-9DE9-FC0DDB8A2F20}" srcOrd="0" destOrd="0" presId="urn:microsoft.com/office/officeart/2008/layout/VerticalCurvedList"/>
    <dgm:cxn modelId="{3807293C-670C-476F-9223-8001856B1EE4}" type="presParOf" srcId="{E18536B3-176F-480A-B334-042DEEF51608}" destId="{8CC3D39C-4D86-4340-A181-87381F7FEBFB}" srcOrd="7" destOrd="0" presId="urn:microsoft.com/office/officeart/2008/layout/VerticalCurvedList"/>
    <dgm:cxn modelId="{0D0E0C8F-5C04-4293-A0A4-D2D4E263BC4B}" type="presParOf" srcId="{E18536B3-176F-480A-B334-042DEEF51608}" destId="{8E9E1CF7-8B0E-4131-B3C8-BBE3024750D7}" srcOrd="8" destOrd="0" presId="urn:microsoft.com/office/officeart/2008/layout/VerticalCurvedList"/>
    <dgm:cxn modelId="{738DEB64-98DB-4D1F-8273-9ECB79836BCD}" type="presParOf" srcId="{8E9E1CF7-8B0E-4131-B3C8-BBE3024750D7}" destId="{A98D5BD3-AAA0-4825-B604-C067BB1956AB}" srcOrd="0" destOrd="0" presId="urn:microsoft.com/office/officeart/2008/layout/VerticalCurvedList"/>
    <dgm:cxn modelId="{44819487-4B38-4653-B2DF-59A4438DB198}" type="presParOf" srcId="{E18536B3-176F-480A-B334-042DEEF51608}" destId="{A04AC7EE-4BBC-4B6C-8FBB-C2568D3580C6}" srcOrd="9" destOrd="0" presId="urn:microsoft.com/office/officeart/2008/layout/VerticalCurvedList"/>
    <dgm:cxn modelId="{C4D6C241-B754-46E6-9803-C3583A4EBD5C}" type="presParOf" srcId="{E18536B3-176F-480A-B334-042DEEF51608}" destId="{EAD58167-2325-470F-9FFE-C165C6F02AB9}" srcOrd="10" destOrd="0" presId="urn:microsoft.com/office/officeart/2008/layout/VerticalCurvedList"/>
    <dgm:cxn modelId="{F66B6A2C-2313-472D-987B-42D0E6B7413D}" type="presParOf" srcId="{EAD58167-2325-470F-9FFE-C165C6F02AB9}" destId="{6677512A-7425-47A8-A7EB-5A2A5CF49C60}" srcOrd="0" destOrd="0" presId="urn:microsoft.com/office/officeart/2008/layout/VerticalCurvedList"/>
    <dgm:cxn modelId="{3EF27962-993B-4158-B8E0-844C91E98823}" type="presParOf" srcId="{E18536B3-176F-480A-B334-042DEEF51608}" destId="{7F608CF6-7F28-4E63-B200-45A32FA41AB7}" srcOrd="11" destOrd="0" presId="urn:microsoft.com/office/officeart/2008/layout/VerticalCurvedList"/>
    <dgm:cxn modelId="{F5E5992A-3AC8-40E5-8016-A3F3D84E8DFF}" type="presParOf" srcId="{E18536B3-176F-480A-B334-042DEEF51608}" destId="{06B8B785-B84E-4D7E-A25B-6B0470454D52}" srcOrd="12" destOrd="0" presId="urn:microsoft.com/office/officeart/2008/layout/VerticalCurvedList"/>
    <dgm:cxn modelId="{8EE5F339-F754-4D26-B122-E9B082B38D0D}" type="presParOf" srcId="{06B8B785-B84E-4D7E-A25B-6B0470454D52}" destId="{240498E1-E218-461A-94D3-CC5FA943B4C3}" srcOrd="0" destOrd="0" presId="urn:microsoft.com/office/officeart/2008/layout/VerticalCurvedList"/>
    <dgm:cxn modelId="{48F957D2-B4F7-469A-9159-846AE9607147}" type="presParOf" srcId="{E18536B3-176F-480A-B334-042DEEF51608}" destId="{7A825861-AC84-4C9E-A4DD-0624C185FE46}" srcOrd="13" destOrd="0" presId="urn:microsoft.com/office/officeart/2008/layout/VerticalCurvedList"/>
    <dgm:cxn modelId="{9FD5024D-A461-4578-9099-82AAFCA2E4DF}" type="presParOf" srcId="{E18536B3-176F-480A-B334-042DEEF51608}" destId="{F36B7C5F-9DFF-471F-B391-27C7FD0BC099}" srcOrd="14" destOrd="0" presId="urn:microsoft.com/office/officeart/2008/layout/VerticalCurvedList"/>
    <dgm:cxn modelId="{1D0EAE7F-AC82-4234-9134-17EB23E2217E}" type="presParOf" srcId="{F36B7C5F-9DFF-471F-B391-27C7FD0BC099}" destId="{165049B8-D8A1-4773-8132-CFA71ADDF4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D6439-197E-4573-852D-C6D3A3F56909}" type="datetimeFigureOut">
              <a:rPr lang="en-ZA" smtClean="0"/>
              <a:t>2017/03/24</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A21B4-EF62-48B5-84FD-91584F6D5809}" type="slidenum">
              <a:rPr lang="en-ZA" smtClean="0"/>
              <a:t>‹#›</a:t>
            </a:fld>
            <a:endParaRPr lang="en-ZA"/>
          </a:p>
        </p:txBody>
      </p:sp>
    </p:spTree>
    <p:extLst>
      <p:ext uri="{BB962C8B-B14F-4D97-AF65-F5344CB8AC3E}">
        <p14:creationId xmlns:p14="http://schemas.microsoft.com/office/powerpoint/2010/main" val="205702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err="1" smtClean="0">
                <a:solidFill>
                  <a:prstClr val="black"/>
                </a:solidFill>
                <a:latin typeface="Arial Narrow" panose="020B0606020202030204" pitchFamily="34" charset="0"/>
              </a:rPr>
              <a:t>Amosite:It</a:t>
            </a:r>
            <a:r>
              <a:rPr lang="en-ZA" sz="1200" dirty="0" smtClean="0">
                <a:solidFill>
                  <a:prstClr val="black"/>
                </a:solidFill>
                <a:latin typeface="Arial Narrow" panose="020B0606020202030204" pitchFamily="34" charset="0"/>
              </a:rPr>
              <a:t> has harsh spiky fibres that  have good tensile strength and resistance to heat and was used frequently as a fire retardant in thermal insulation products, and in ceiling tiles.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prstClr val="black"/>
                </a:solidFill>
                <a:latin typeface="Arial Narrow" panose="020B0606020202030204" pitchFamily="34" charset="0"/>
              </a:rPr>
              <a:t>Chrysotile: They had been in corrugated asbestos cement roof sheets typically used for outbuilding such as warehouses and garages.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prstClr val="black"/>
                </a:solidFill>
                <a:latin typeface="Arial Narrow" panose="020B0606020202030204" pitchFamily="34" charset="0"/>
              </a:rPr>
              <a:t>Crocidolite: They are known to be the most lethal of all the asbestos types. They were commonly used to insulate steam engines, and were found in pipe insulation and cement products.</a:t>
            </a:r>
          </a:p>
          <a:p>
            <a:endParaRPr lang="en-ZA" dirty="0"/>
          </a:p>
        </p:txBody>
      </p:sp>
      <p:sp>
        <p:nvSpPr>
          <p:cNvPr id="4" name="Slide Number Placeholder 3"/>
          <p:cNvSpPr>
            <a:spLocks noGrp="1"/>
          </p:cNvSpPr>
          <p:nvPr>
            <p:ph type="sldNum" sz="quarter" idx="10"/>
          </p:nvPr>
        </p:nvSpPr>
        <p:spPr/>
        <p:txBody>
          <a:bodyPr/>
          <a:lstStyle/>
          <a:p>
            <a:fld id="{A9DA21B4-EF62-48B5-84FD-91584F6D5809}" type="slidenum">
              <a:rPr lang="en-ZA" smtClean="0"/>
              <a:t>4</a:t>
            </a:fld>
            <a:endParaRPr lang="en-ZA"/>
          </a:p>
        </p:txBody>
      </p:sp>
    </p:spTree>
    <p:extLst>
      <p:ext uri="{BB962C8B-B14F-4D97-AF65-F5344CB8AC3E}">
        <p14:creationId xmlns:p14="http://schemas.microsoft.com/office/powerpoint/2010/main" val="12418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prstClr val="black"/>
                </a:solidFill>
              </a:rPr>
              <a:t>Asbestos has been used by man in cement building materials, pipework lagging, insulating mattresses and rope, fire resistant insulation boards, sprayed fire-proofing products, floor tiles and coverings, water and sewage pipes, gas masks, fiction material for vehicle brakes and clutches, lifts and machinery. Boilers and pipework were lagged with asbestos production hospitals, power stations and throughout heavy industry.</a:t>
            </a:r>
            <a:endParaRPr lang="en-US" dirty="0" smtClean="0">
              <a:solidFill>
                <a:srgbClr val="008000"/>
              </a:solidFill>
            </a:endParaRPr>
          </a:p>
          <a:p>
            <a:endParaRPr lang="en-ZA" dirty="0"/>
          </a:p>
        </p:txBody>
      </p:sp>
      <p:sp>
        <p:nvSpPr>
          <p:cNvPr id="4" name="Slide Number Placeholder 3"/>
          <p:cNvSpPr>
            <a:spLocks noGrp="1"/>
          </p:cNvSpPr>
          <p:nvPr>
            <p:ph type="sldNum" sz="quarter" idx="10"/>
          </p:nvPr>
        </p:nvSpPr>
        <p:spPr/>
        <p:txBody>
          <a:bodyPr/>
          <a:lstStyle/>
          <a:p>
            <a:fld id="{A9DA21B4-EF62-48B5-84FD-91584F6D5809}" type="slidenum">
              <a:rPr lang="en-ZA" smtClean="0"/>
              <a:t>5</a:t>
            </a:fld>
            <a:endParaRPr lang="en-ZA"/>
          </a:p>
        </p:txBody>
      </p:sp>
    </p:spTree>
    <p:extLst>
      <p:ext uri="{BB962C8B-B14F-4D97-AF65-F5344CB8AC3E}">
        <p14:creationId xmlns:p14="http://schemas.microsoft.com/office/powerpoint/2010/main" val="372193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6758E2-D4D2-F545-8045-57106CF72844}"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348409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758E2-D4D2-F545-8045-57106CF72844}"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398971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758E2-D4D2-F545-8045-57106CF72844}"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86510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758E2-D4D2-F545-8045-57106CF72844}"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2379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6758E2-D4D2-F545-8045-57106CF72844}"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12547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6758E2-D4D2-F545-8045-57106CF72844}"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204573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6758E2-D4D2-F545-8045-57106CF72844}"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126801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6758E2-D4D2-F545-8045-57106CF72844}"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330649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758E2-D4D2-F545-8045-57106CF72844}"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11790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758E2-D4D2-F545-8045-57106CF72844}"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241676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758E2-D4D2-F545-8045-57106CF72844}"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55CA5-5CBA-DF4F-B1B0-7A8AA507C16C}" type="slidenum">
              <a:rPr lang="en-US" smtClean="0"/>
              <a:t>‹#›</a:t>
            </a:fld>
            <a:endParaRPr lang="en-US"/>
          </a:p>
        </p:txBody>
      </p:sp>
    </p:spTree>
    <p:extLst>
      <p:ext uri="{BB962C8B-B14F-4D97-AF65-F5344CB8AC3E}">
        <p14:creationId xmlns:p14="http://schemas.microsoft.com/office/powerpoint/2010/main" val="66040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758E2-D4D2-F545-8045-57106CF72844}" type="datetimeFigureOut">
              <a:rPr lang="en-US" smtClean="0"/>
              <a:t>3/24/2017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55CA5-5CBA-DF4F-B1B0-7A8AA507C16C}" type="slidenum">
              <a:rPr lang="en-US" smtClean="0"/>
              <a:t>‹#›</a:t>
            </a:fld>
            <a:endParaRPr lang="en-US"/>
          </a:p>
        </p:txBody>
      </p:sp>
    </p:spTree>
    <p:extLst>
      <p:ext uri="{BB962C8B-B14F-4D97-AF65-F5344CB8AC3E}">
        <p14:creationId xmlns:p14="http://schemas.microsoft.com/office/powerpoint/2010/main" val="641867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26758"/>
            <a:ext cx="9621672" cy="987779"/>
          </a:xfrm>
        </p:spPr>
        <p:txBody>
          <a:bodyPr>
            <a:normAutofit fontScale="90000"/>
          </a:bodyPr>
          <a:lstStyle/>
          <a:p>
            <a:r>
              <a:rPr lang="en-US" dirty="0" smtClean="0">
                <a:solidFill>
                  <a:schemeClr val="bg1"/>
                </a:solidFill>
              </a:rPr>
              <a:t>Concept: National Asbestos Awareness Strategy</a:t>
            </a:r>
            <a:endParaRPr lang="en-US" dirty="0">
              <a:solidFill>
                <a:schemeClr val="bg1"/>
              </a:solidFill>
            </a:endParaRPr>
          </a:p>
        </p:txBody>
      </p:sp>
      <p:sp>
        <p:nvSpPr>
          <p:cNvPr id="3" name="Subtitle 2"/>
          <p:cNvSpPr>
            <a:spLocks noGrp="1"/>
          </p:cNvSpPr>
          <p:nvPr>
            <p:ph type="subTitle" idx="1"/>
          </p:nvPr>
        </p:nvSpPr>
        <p:spPr>
          <a:xfrm>
            <a:off x="1371600" y="2209800"/>
            <a:ext cx="6400800" cy="951534"/>
          </a:xfrm>
        </p:spPr>
        <p:txBody>
          <a:bodyPr>
            <a:normAutofit fontScale="92500" lnSpcReduction="20000"/>
          </a:bodyPr>
          <a:lstStyle/>
          <a:p>
            <a:r>
              <a:rPr lang="en-US" dirty="0" smtClean="0">
                <a:solidFill>
                  <a:srgbClr val="FFFFFF"/>
                </a:solidFill>
              </a:rPr>
              <a:t>Asbestos Dialogue</a:t>
            </a:r>
          </a:p>
          <a:p>
            <a:r>
              <a:rPr lang="en-US" dirty="0" smtClean="0">
                <a:solidFill>
                  <a:srgbClr val="FFFFFF"/>
                </a:solidFill>
              </a:rPr>
              <a:t>24</a:t>
            </a:r>
            <a:r>
              <a:rPr lang="en-US" baseline="30000" dirty="0" smtClean="0">
                <a:solidFill>
                  <a:srgbClr val="FFFFFF"/>
                </a:solidFill>
              </a:rPr>
              <a:t>th</a:t>
            </a:r>
            <a:r>
              <a:rPr lang="en-US" dirty="0" smtClean="0">
                <a:solidFill>
                  <a:srgbClr val="FFFFFF"/>
                </a:solidFill>
              </a:rPr>
              <a:t> of March 2017</a:t>
            </a:r>
            <a:endParaRPr lang="en-US" dirty="0">
              <a:solidFill>
                <a:srgbClr val="FFFFFF"/>
              </a:solidFill>
            </a:endParaRPr>
          </a:p>
        </p:txBody>
      </p:sp>
      <p:sp>
        <p:nvSpPr>
          <p:cNvPr id="9" name="TextBox 8"/>
          <p:cNvSpPr txBox="1"/>
          <p:nvPr/>
        </p:nvSpPr>
        <p:spPr>
          <a:xfrm>
            <a:off x="3202257" y="5012199"/>
            <a:ext cx="2418583" cy="646331"/>
          </a:xfrm>
          <a:prstGeom prst="rect">
            <a:avLst/>
          </a:prstGeom>
          <a:noFill/>
        </p:spPr>
        <p:txBody>
          <a:bodyPr wrap="square" rtlCol="0">
            <a:spAutoFit/>
          </a:bodyPr>
          <a:lstStyle/>
          <a:p>
            <a:r>
              <a:rPr lang="en-US" sz="1200" b="1" dirty="0">
                <a:solidFill>
                  <a:srgbClr val="FFFFFF"/>
                </a:solidFill>
              </a:rPr>
              <a:t>Chemicals and Waste Management</a:t>
            </a:r>
          </a:p>
          <a:p>
            <a:endParaRPr lang="en-US" sz="1200" dirty="0"/>
          </a:p>
          <a:p>
            <a:endParaRPr lang="en-US" sz="1200" dirty="0"/>
          </a:p>
        </p:txBody>
      </p:sp>
    </p:spTree>
    <p:extLst>
      <p:ext uri="{BB962C8B-B14F-4D97-AF65-F5344CB8AC3E}">
        <p14:creationId xmlns:p14="http://schemas.microsoft.com/office/powerpoint/2010/main" val="825870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78"/>
            <a:ext cx="8441140" cy="873457"/>
          </a:xfrm>
        </p:spPr>
        <p:txBody>
          <a:bodyPr>
            <a:normAutofit fontScale="90000"/>
          </a:bodyPr>
          <a:lstStyle/>
          <a:p>
            <a:r>
              <a:rPr lang="en-US" b="1" dirty="0" smtClean="0">
                <a:effectLst>
                  <a:outerShdw blurRad="38100" dist="38100" dir="2700000" algn="tl">
                    <a:srgbClr val="000000">
                      <a:alpha val="43137"/>
                    </a:srgbClr>
                  </a:outerShdw>
                </a:effectLst>
              </a:rPr>
              <a:t>Concept- Asbestos Awareness Strategy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09935"/>
            <a:ext cx="8229600" cy="3630304"/>
          </a:xfrm>
        </p:spPr>
        <p:txBody>
          <a:bodyPr>
            <a:normAutofit fontScale="92500" lnSpcReduction="10000"/>
          </a:bodyPr>
          <a:lstStyle/>
          <a:p>
            <a:pPr marL="0" indent="0">
              <a:buNone/>
            </a:pPr>
            <a:r>
              <a:rPr lang="en-US" sz="2600" dirty="0" smtClean="0">
                <a:latin typeface="Arial Narrow" panose="020B0606020202030204" pitchFamily="34" charset="0"/>
              </a:rPr>
              <a:t>Objectives:</a:t>
            </a:r>
          </a:p>
          <a:p>
            <a:r>
              <a:rPr lang="en-US" sz="2600" dirty="0" smtClean="0">
                <a:latin typeface="Arial Narrow" panose="020B0606020202030204" pitchFamily="34" charset="0"/>
              </a:rPr>
              <a:t>Review existing material on asbestos awareness and campaigns</a:t>
            </a:r>
          </a:p>
          <a:p>
            <a:r>
              <a:rPr lang="en-US" sz="2600" dirty="0" smtClean="0">
                <a:latin typeface="Arial Narrow" panose="020B0606020202030204" pitchFamily="34" charset="0"/>
              </a:rPr>
              <a:t>Improve awareness with respect to the risk of asbestos in homes, commercial buildings and secondary contamination</a:t>
            </a:r>
          </a:p>
          <a:p>
            <a:r>
              <a:rPr lang="en-US" sz="2600" dirty="0" smtClean="0">
                <a:latin typeface="Arial Narrow" panose="020B0606020202030204" pitchFamily="34" charset="0"/>
              </a:rPr>
              <a:t>Integrate all asbestos related information</a:t>
            </a:r>
          </a:p>
          <a:p>
            <a:r>
              <a:rPr lang="en-US" sz="2600" dirty="0" smtClean="0">
                <a:latin typeface="Arial Narrow" panose="020B0606020202030204" pitchFamily="34" charset="0"/>
              </a:rPr>
              <a:t>Develop a practical and evidence based asbestos awareness material</a:t>
            </a:r>
          </a:p>
          <a:p>
            <a:r>
              <a:rPr lang="en-US" sz="2600" dirty="0" smtClean="0">
                <a:latin typeface="Arial Narrow" panose="020B0606020202030204" pitchFamily="34" charset="0"/>
              </a:rPr>
              <a:t>Identify industry needs and gaps in their asbestos awareness campaigns and </a:t>
            </a:r>
            <a:r>
              <a:rPr lang="en-US" sz="2600" dirty="0" err="1" smtClean="0">
                <a:latin typeface="Arial Narrow" panose="020B0606020202030204" pitchFamily="34" charset="0"/>
              </a:rPr>
              <a:t>programmes</a:t>
            </a:r>
            <a:r>
              <a:rPr lang="en-US" sz="2600" dirty="0" smtClean="0">
                <a:latin typeface="Arial Narrow" panose="020B0606020202030204" pitchFamily="34" charset="0"/>
              </a:rPr>
              <a:t> </a:t>
            </a:r>
          </a:p>
          <a:p>
            <a:endParaRPr lang="en-US" dirty="0" smtClean="0">
              <a:solidFill>
                <a:srgbClr val="008000"/>
              </a:solidFill>
            </a:endParaRPr>
          </a:p>
          <a:p>
            <a:endParaRPr lang="en-US" dirty="0" smtClean="0">
              <a:solidFill>
                <a:srgbClr val="008000"/>
              </a:solidFill>
            </a:endParaRPr>
          </a:p>
        </p:txBody>
      </p:sp>
    </p:spTree>
    <p:extLst>
      <p:ext uri="{BB962C8B-B14F-4D97-AF65-F5344CB8AC3E}">
        <p14:creationId xmlns:p14="http://schemas.microsoft.com/office/powerpoint/2010/main" val="350458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7875"/>
          </a:xfrm>
        </p:spPr>
        <p:txBody>
          <a:bodyPr>
            <a:normAutofit fontScale="90000"/>
          </a:bodyPr>
          <a:lstStyle/>
          <a:p>
            <a:r>
              <a:rPr lang="en-US" b="1" dirty="0" smtClean="0">
                <a:effectLst>
                  <a:outerShdw blurRad="38100" dist="38100" dir="2700000" algn="tl">
                    <a:srgbClr val="000000">
                      <a:alpha val="43137"/>
                    </a:srgbClr>
                  </a:outerShdw>
                </a:effectLst>
              </a:rPr>
              <a:t>Activities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23582"/>
            <a:ext cx="8229600" cy="3821373"/>
          </a:xfrm>
        </p:spPr>
        <p:txBody>
          <a:bodyPr>
            <a:normAutofit/>
          </a:bodyPr>
          <a:lstStyle/>
          <a:p>
            <a:r>
              <a:rPr lang="en-US" sz="2400" dirty="0" smtClean="0">
                <a:latin typeface="Arial Narrow" panose="020B0606020202030204" pitchFamily="34" charset="0"/>
              </a:rPr>
              <a:t>One stop asbestos related information website</a:t>
            </a:r>
          </a:p>
          <a:p>
            <a:r>
              <a:rPr lang="en-US" sz="2400" dirty="0" smtClean="0">
                <a:latin typeface="Arial Narrow" panose="020B0606020202030204" pitchFamily="34" charset="0"/>
              </a:rPr>
              <a:t>Advertise the website in government departments to increase its accessibility.</a:t>
            </a:r>
          </a:p>
          <a:p>
            <a:r>
              <a:rPr lang="en-US" sz="2400" dirty="0" smtClean="0">
                <a:latin typeface="Arial Narrow" panose="020B0606020202030204" pitchFamily="34" charset="0"/>
              </a:rPr>
              <a:t>Publishing info on best practice with regards to asbestos removal, disposal and rehab of contaminated site.</a:t>
            </a:r>
          </a:p>
          <a:p>
            <a:r>
              <a:rPr lang="en-US" sz="2400" dirty="0" smtClean="0">
                <a:latin typeface="Arial Narrow" panose="020B0606020202030204" pitchFamily="34" charset="0"/>
              </a:rPr>
              <a:t>Undertaking coordinated awareness campaigns targeting owners of asbestos buildings, removal contractors and citizens exposed to asbestos.</a:t>
            </a:r>
          </a:p>
          <a:p>
            <a:r>
              <a:rPr lang="en-US" sz="2400" dirty="0" smtClean="0">
                <a:latin typeface="Arial Narrow" panose="020B0606020202030204" pitchFamily="34" charset="0"/>
              </a:rPr>
              <a:t>Collaboration amongst government, NGOs and community forums.</a:t>
            </a:r>
          </a:p>
          <a:p>
            <a:pPr marL="0" indent="0">
              <a:buNone/>
            </a:pPr>
            <a:endParaRPr lang="en-US" dirty="0">
              <a:solidFill>
                <a:srgbClr val="008000"/>
              </a:solidFill>
            </a:endParaRPr>
          </a:p>
        </p:txBody>
      </p:sp>
    </p:spTree>
    <p:extLst>
      <p:ext uri="{BB962C8B-B14F-4D97-AF65-F5344CB8AC3E}">
        <p14:creationId xmlns:p14="http://schemas.microsoft.com/office/powerpoint/2010/main" val="51922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Expected Outcomes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101009"/>
          </a:xfrm>
        </p:spPr>
        <p:txBody>
          <a:bodyPr>
            <a:normAutofit/>
          </a:bodyPr>
          <a:lstStyle/>
          <a:p>
            <a:r>
              <a:rPr lang="en-US" sz="2000" dirty="0" smtClean="0">
                <a:latin typeface="Arial Narrow" panose="020B0606020202030204" pitchFamily="34" charset="0"/>
              </a:rPr>
              <a:t>Improved access to updated asbestos info.</a:t>
            </a:r>
          </a:p>
          <a:p>
            <a:r>
              <a:rPr lang="en-US" sz="2000" dirty="0" smtClean="0">
                <a:latin typeface="Arial Narrow" panose="020B0606020202030204" pitchFamily="34" charset="0"/>
              </a:rPr>
              <a:t>Facilitated behavior and attitude change.</a:t>
            </a:r>
          </a:p>
          <a:p>
            <a:r>
              <a:rPr lang="en-US" sz="2000" dirty="0" smtClean="0">
                <a:latin typeface="Arial Narrow" panose="020B0606020202030204" pitchFamily="34" charset="0"/>
              </a:rPr>
              <a:t>Enhanced awareness among the members of the public regarding the risk posed by asbestos containing material and its environmental, health and safety impacts.</a:t>
            </a:r>
            <a:endParaRPr lang="en-US" sz="2000" dirty="0">
              <a:latin typeface="Arial Narrow" panose="020B0606020202030204" pitchFamily="34" charset="0"/>
            </a:endParaRPr>
          </a:p>
        </p:txBody>
      </p:sp>
    </p:spTree>
    <p:extLst>
      <p:ext uri="{BB962C8B-B14F-4D97-AF65-F5344CB8AC3E}">
        <p14:creationId xmlns:p14="http://schemas.microsoft.com/office/powerpoint/2010/main" val="1445561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6114"/>
          </a:xfrm>
        </p:spPr>
        <p:txBody>
          <a:bodyPr>
            <a:normAutofit fontScale="90000"/>
          </a:bodyPr>
          <a:lstStyle/>
          <a:p>
            <a:r>
              <a:rPr lang="en-US" b="1" dirty="0" smtClean="0">
                <a:effectLst>
                  <a:outerShdw blurRad="38100" dist="38100" dir="2700000" algn="tl">
                    <a:srgbClr val="000000">
                      <a:alpha val="43137"/>
                    </a:srgbClr>
                  </a:outerShdw>
                </a:effectLst>
              </a:rPr>
              <a:t>The questions to be answered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60561"/>
            <a:ext cx="8229600" cy="2947918"/>
          </a:xfrm>
        </p:spPr>
        <p:txBody>
          <a:bodyPr>
            <a:normAutofit/>
          </a:bodyPr>
          <a:lstStyle/>
          <a:p>
            <a:r>
              <a:rPr lang="en-US" sz="2000" dirty="0" smtClean="0">
                <a:latin typeface="Arial Narrow" panose="020B0606020202030204" pitchFamily="34" charset="0"/>
              </a:rPr>
              <a:t>What is the current asbestos awareness status in the country?</a:t>
            </a:r>
          </a:p>
          <a:p>
            <a:r>
              <a:rPr lang="en-US" sz="2000" dirty="0" smtClean="0">
                <a:latin typeface="Arial Narrow" panose="020B0606020202030204" pitchFamily="34" charset="0"/>
              </a:rPr>
              <a:t>Any notable achievement with respect to awareness to date?</a:t>
            </a:r>
          </a:p>
          <a:p>
            <a:r>
              <a:rPr lang="en-US" sz="2000" dirty="0" smtClean="0">
                <a:latin typeface="Arial Narrow" panose="020B0606020202030204" pitchFamily="34" charset="0"/>
              </a:rPr>
              <a:t>Who are we targeting on the strategy?</a:t>
            </a:r>
          </a:p>
          <a:p>
            <a:r>
              <a:rPr lang="en-US" sz="2000" dirty="0" smtClean="0">
                <a:latin typeface="Arial Narrow" panose="020B0606020202030204" pitchFamily="34" charset="0"/>
              </a:rPr>
              <a:t>How will we measure success of the intervention?</a:t>
            </a:r>
          </a:p>
          <a:p>
            <a:r>
              <a:rPr lang="en-US" sz="2000" dirty="0" smtClean="0">
                <a:latin typeface="Arial Narrow" panose="020B0606020202030204" pitchFamily="34" charset="0"/>
              </a:rPr>
              <a:t>Where to from here?</a:t>
            </a:r>
          </a:p>
          <a:p>
            <a:endParaRPr lang="en-US" dirty="0">
              <a:solidFill>
                <a:srgbClr val="008000"/>
              </a:solidFill>
            </a:endParaRPr>
          </a:p>
        </p:txBody>
      </p:sp>
    </p:spTree>
    <p:extLst>
      <p:ext uri="{BB962C8B-B14F-4D97-AF65-F5344CB8AC3E}">
        <p14:creationId xmlns:p14="http://schemas.microsoft.com/office/powerpoint/2010/main" val="1530928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6240"/>
          </a:xfrm>
        </p:spPr>
        <p:txBody>
          <a:bodyPr/>
          <a:lstStyle/>
          <a:p>
            <a:r>
              <a:rPr lang="en-US" b="1" dirty="0" smtClean="0">
                <a:effectLst>
                  <a:outerShdw blurRad="38100" dist="38100" dir="2700000" algn="tl">
                    <a:srgbClr val="000000">
                      <a:alpha val="43137"/>
                    </a:srgbClr>
                  </a:outerShdw>
                </a:effectLst>
              </a:rPr>
              <a:t>Conclusion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3217459"/>
          </a:xfrm>
        </p:spPr>
        <p:txBody>
          <a:bodyPr>
            <a:normAutofit/>
          </a:bodyPr>
          <a:lstStyle/>
          <a:p>
            <a:pPr marL="0" indent="0">
              <a:buNone/>
            </a:pPr>
            <a:endParaRPr lang="en-US" sz="2000" dirty="0" smtClean="0">
              <a:latin typeface="Arial Narrow" panose="020B0606020202030204" pitchFamily="34" charset="0"/>
            </a:endParaRPr>
          </a:p>
          <a:p>
            <a:pPr marL="0" indent="0">
              <a:buNone/>
            </a:pPr>
            <a:endParaRPr lang="en-US" sz="2000" dirty="0">
              <a:latin typeface="Arial Narrow" panose="020B0606020202030204" pitchFamily="34" charset="0"/>
            </a:endParaRPr>
          </a:p>
          <a:p>
            <a:pPr marL="0" indent="0">
              <a:buNone/>
            </a:pPr>
            <a:endParaRPr lang="en-US" sz="2000" dirty="0" smtClean="0">
              <a:latin typeface="Arial Narrow" panose="020B0606020202030204" pitchFamily="34" charset="0"/>
            </a:endParaRPr>
          </a:p>
          <a:p>
            <a:pPr marL="0" indent="0">
              <a:buNone/>
            </a:pPr>
            <a:r>
              <a:rPr lang="en-US" sz="2000" dirty="0" smtClean="0">
                <a:latin typeface="Arial Narrow" panose="020B0606020202030204" pitchFamily="34" charset="0"/>
              </a:rPr>
              <a:t>“We must do what we conceive to be right and not bother our heads or burden our souls with whether we will be successful. Because if we don’t do the right thing, we`ll do the wrong thing and we`ll be part of the disease and not part of the cure.”</a:t>
            </a:r>
          </a:p>
          <a:p>
            <a:pPr marL="0" indent="0">
              <a:buNone/>
            </a:pPr>
            <a:r>
              <a:rPr lang="en-US" sz="2000" dirty="0">
                <a:latin typeface="Arial Narrow" panose="020B0606020202030204" pitchFamily="34" charset="0"/>
              </a:rPr>
              <a:t>	</a:t>
            </a:r>
            <a:r>
              <a:rPr lang="en-US" sz="2000" dirty="0" smtClean="0">
                <a:latin typeface="Arial Narrow" panose="020B0606020202030204" pitchFamily="34" charset="0"/>
              </a:rPr>
              <a:t>								</a:t>
            </a:r>
            <a:r>
              <a:rPr lang="en-US" sz="2000" b="1" dirty="0" smtClean="0">
                <a:latin typeface="Arial Narrow" panose="020B0606020202030204" pitchFamily="34" charset="0"/>
              </a:rPr>
              <a:t>Fritz Schumacher </a:t>
            </a:r>
            <a:endParaRPr lang="en-US" sz="2000" b="1" dirty="0">
              <a:latin typeface="Arial Narrow" panose="020B0606020202030204" pitchFamily="34" charset="0"/>
            </a:endParaRPr>
          </a:p>
        </p:txBody>
      </p:sp>
    </p:spTree>
    <p:extLst>
      <p:ext uri="{BB962C8B-B14F-4D97-AF65-F5344CB8AC3E}">
        <p14:creationId xmlns:p14="http://schemas.microsoft.com/office/powerpoint/2010/main" val="149208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050" y="1579203"/>
            <a:ext cx="4134560" cy="2695971"/>
          </a:xfrm>
        </p:spPr>
        <p:txBody>
          <a:bodyPr/>
          <a:lstStyle/>
          <a:p>
            <a:pPr marL="0" lvl="0" indent="0" fontAlgn="base">
              <a:spcAft>
                <a:spcPct val="0"/>
              </a:spcAft>
              <a:buNone/>
              <a:defRPr/>
            </a:pPr>
            <a:r>
              <a:rPr lang="en-US" altLang="en-US" sz="2400" b="1" dirty="0" smtClean="0">
                <a:solidFill>
                  <a:prstClr val="white">
                    <a:lumMod val="95000"/>
                  </a:prstClr>
                </a:solidFill>
              </a:rPr>
              <a:t>Takalani Telekisa</a:t>
            </a:r>
            <a:endParaRPr lang="en-US" altLang="en-US" sz="2400" b="1" dirty="0">
              <a:solidFill>
                <a:prstClr val="white">
                  <a:lumMod val="95000"/>
                </a:prstClr>
              </a:solidFill>
            </a:endParaRPr>
          </a:p>
          <a:p>
            <a:pPr marL="0" lvl="0" indent="0" fontAlgn="base">
              <a:spcAft>
                <a:spcPct val="0"/>
              </a:spcAft>
              <a:buNone/>
              <a:defRPr/>
            </a:pPr>
            <a:r>
              <a:rPr lang="en-US" altLang="en-US" sz="2400" b="1" dirty="0" smtClean="0">
                <a:solidFill>
                  <a:prstClr val="white">
                    <a:lumMod val="95000"/>
                  </a:prstClr>
                </a:solidFill>
              </a:rPr>
              <a:t>Land </a:t>
            </a:r>
            <a:r>
              <a:rPr lang="en-US" altLang="en-US" sz="2400" b="1" dirty="0">
                <a:solidFill>
                  <a:prstClr val="white">
                    <a:lumMod val="95000"/>
                  </a:prstClr>
                </a:solidFill>
              </a:rPr>
              <a:t>R</a:t>
            </a:r>
            <a:r>
              <a:rPr lang="en-US" altLang="en-US" sz="2400" b="1" dirty="0" smtClean="0">
                <a:solidFill>
                  <a:prstClr val="white">
                    <a:lumMod val="95000"/>
                  </a:prstClr>
                </a:solidFill>
              </a:rPr>
              <a:t>emediation Directorate </a:t>
            </a:r>
            <a:endParaRPr lang="en-US" altLang="en-US" sz="2400" b="1" dirty="0">
              <a:solidFill>
                <a:prstClr val="white">
                  <a:lumMod val="95000"/>
                </a:prstClr>
              </a:solidFill>
            </a:endParaRPr>
          </a:p>
          <a:p>
            <a:pPr marL="0" lvl="0" indent="0" fontAlgn="base">
              <a:spcAft>
                <a:spcPct val="0"/>
              </a:spcAft>
              <a:buNone/>
              <a:defRPr/>
            </a:pPr>
            <a:r>
              <a:rPr lang="en-US" altLang="en-US" sz="2400" b="1" dirty="0">
                <a:solidFill>
                  <a:prstClr val="white">
                    <a:lumMod val="95000"/>
                  </a:prstClr>
                </a:solidFill>
              </a:rPr>
              <a:t>Tel: 012 399 </a:t>
            </a:r>
            <a:r>
              <a:rPr lang="en-US" altLang="en-US" sz="2400" b="1" dirty="0" smtClean="0">
                <a:solidFill>
                  <a:prstClr val="white">
                    <a:lumMod val="95000"/>
                  </a:prstClr>
                </a:solidFill>
              </a:rPr>
              <a:t>8549</a:t>
            </a:r>
            <a:endParaRPr lang="en-US" altLang="en-US" sz="2400" b="1" dirty="0">
              <a:solidFill>
                <a:prstClr val="white">
                  <a:lumMod val="95000"/>
                </a:prstClr>
              </a:solidFill>
            </a:endParaRPr>
          </a:p>
          <a:p>
            <a:pPr marL="0" lvl="0" indent="0" fontAlgn="base">
              <a:spcAft>
                <a:spcPct val="0"/>
              </a:spcAft>
              <a:buNone/>
              <a:defRPr/>
            </a:pPr>
            <a:r>
              <a:rPr lang="en-US" altLang="en-US" sz="2400" b="1" dirty="0">
                <a:solidFill>
                  <a:prstClr val="white">
                    <a:lumMod val="95000"/>
                  </a:prstClr>
                </a:solidFill>
              </a:rPr>
              <a:t>T</a:t>
            </a:r>
            <a:r>
              <a:rPr lang="en-US" altLang="en-US" sz="2400" b="1" dirty="0" smtClean="0">
                <a:solidFill>
                  <a:prstClr val="white">
                    <a:lumMod val="95000"/>
                  </a:prstClr>
                </a:solidFill>
              </a:rPr>
              <a:t>telekisa@environment.gov.za</a:t>
            </a:r>
            <a:endParaRPr lang="en-US" altLang="en-US" sz="2400" b="1" dirty="0">
              <a:solidFill>
                <a:prstClr val="white">
                  <a:lumMod val="95000"/>
                </a:prstClr>
              </a:solidFill>
            </a:endParaRPr>
          </a:p>
          <a:p>
            <a:endParaRPr lang="en-US" dirty="0">
              <a:solidFill>
                <a:srgbClr val="FFFFFF"/>
              </a:solidFill>
            </a:endParaRPr>
          </a:p>
        </p:txBody>
      </p:sp>
    </p:spTree>
    <p:extLst>
      <p:ext uri="{BB962C8B-B14F-4D97-AF65-F5344CB8AC3E}">
        <p14:creationId xmlns:p14="http://schemas.microsoft.com/office/powerpoint/2010/main" val="1369577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14501571"/>
              </p:ext>
            </p:extLst>
          </p:nvPr>
        </p:nvGraphicFramePr>
        <p:xfrm>
          <a:off x="246620" y="566871"/>
          <a:ext cx="8768794" cy="5132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457200" y="1"/>
            <a:ext cx="8229600" cy="517524"/>
          </a:xfrm>
        </p:spPr>
        <p:txBody>
          <a:bodyPr>
            <a:noAutofit/>
          </a:bodyPr>
          <a:lstStyle/>
          <a:p>
            <a:r>
              <a:rPr lang="en-US" sz="3200" b="1" dirty="0" smtClean="0">
                <a:solidFill>
                  <a:schemeClr val="bg1"/>
                </a:solidFill>
              </a:rPr>
              <a:t>PRESENTATION FRAMEWORK</a:t>
            </a:r>
            <a:endParaRPr lang="en-US" sz="3200" b="1" dirty="0">
              <a:solidFill>
                <a:schemeClr val="bg1"/>
              </a:solidFill>
            </a:endParaRPr>
          </a:p>
        </p:txBody>
      </p:sp>
      <p:sp>
        <p:nvSpPr>
          <p:cNvPr id="10" name="Rectangle 9"/>
          <p:cNvSpPr/>
          <p:nvPr/>
        </p:nvSpPr>
        <p:spPr>
          <a:xfrm>
            <a:off x="442912" y="681171"/>
            <a:ext cx="396455" cy="707886"/>
          </a:xfrm>
          <a:prstGeom prst="rect">
            <a:avLst/>
          </a:prstGeom>
          <a:noFill/>
        </p:spPr>
        <p:txBody>
          <a:bodyPr wrap="square" lIns="91440" tIns="45720" rIns="91440" bIns="45720">
            <a:spAutoFit/>
          </a:bodyPr>
          <a:lstStyle/>
          <a:p>
            <a:pPr algn="ctr"/>
            <a:r>
              <a:rPr lang="en-US" sz="4000" dirty="0" smtClean="0">
                <a:ln w="0"/>
                <a:solidFill>
                  <a:prstClr val="black"/>
                </a:solidFill>
                <a:effectLst>
                  <a:outerShdw blurRad="38100" dist="19050" dir="2700000" algn="tl" rotWithShape="0">
                    <a:prstClr val="black">
                      <a:alpha val="40000"/>
                    </a:prstClr>
                  </a:outerShdw>
                </a:effectLst>
              </a:rPr>
              <a:t>1</a:t>
            </a:r>
            <a:endParaRPr lang="en-US" sz="4000" dirty="0">
              <a:ln w="0"/>
              <a:solidFill>
                <a:prstClr val="black"/>
              </a:solidFill>
              <a:effectLst>
                <a:outerShdw blurRad="38100" dist="19050" dir="2700000" algn="tl" rotWithShape="0">
                  <a:prstClr val="black">
                    <a:alpha val="40000"/>
                  </a:prstClr>
                </a:outerShdw>
              </a:effectLst>
            </a:endParaRPr>
          </a:p>
        </p:txBody>
      </p:sp>
      <p:sp>
        <p:nvSpPr>
          <p:cNvPr id="11" name="Rectangle 10"/>
          <p:cNvSpPr/>
          <p:nvPr/>
        </p:nvSpPr>
        <p:spPr>
          <a:xfrm>
            <a:off x="839367" y="1351090"/>
            <a:ext cx="396455" cy="707886"/>
          </a:xfrm>
          <a:prstGeom prst="rect">
            <a:avLst/>
          </a:prstGeom>
          <a:noFill/>
        </p:spPr>
        <p:txBody>
          <a:bodyPr wrap="square" lIns="91440" tIns="45720" rIns="91440" bIns="45720">
            <a:spAutoFit/>
          </a:bodyPr>
          <a:lstStyle/>
          <a:p>
            <a:pPr algn="ctr"/>
            <a:r>
              <a:rPr lang="en-US" sz="4000" dirty="0">
                <a:ln w="0"/>
                <a:solidFill>
                  <a:prstClr val="black"/>
                </a:solidFill>
                <a:effectLst>
                  <a:outerShdw blurRad="38100" dist="19050" dir="2700000" algn="tl" rotWithShape="0">
                    <a:prstClr val="black">
                      <a:alpha val="40000"/>
                    </a:prstClr>
                  </a:outerShdw>
                </a:effectLst>
              </a:rPr>
              <a:t>2</a:t>
            </a:r>
          </a:p>
        </p:txBody>
      </p:sp>
      <p:sp>
        <p:nvSpPr>
          <p:cNvPr id="12" name="Rectangle 11"/>
          <p:cNvSpPr/>
          <p:nvPr/>
        </p:nvSpPr>
        <p:spPr>
          <a:xfrm>
            <a:off x="1057811" y="2058976"/>
            <a:ext cx="396455" cy="707886"/>
          </a:xfrm>
          <a:prstGeom prst="rect">
            <a:avLst/>
          </a:prstGeom>
          <a:noFill/>
        </p:spPr>
        <p:txBody>
          <a:bodyPr wrap="square" lIns="91440" tIns="45720" rIns="91440" bIns="45720">
            <a:spAutoFit/>
          </a:bodyPr>
          <a:lstStyle/>
          <a:p>
            <a:pPr algn="ctr"/>
            <a:r>
              <a:rPr lang="en-US" sz="4000" dirty="0">
                <a:ln w="0"/>
                <a:solidFill>
                  <a:prstClr val="black"/>
                </a:solidFill>
                <a:effectLst>
                  <a:outerShdw blurRad="38100" dist="19050" dir="2700000" algn="tl" rotWithShape="0">
                    <a:prstClr val="black">
                      <a:alpha val="40000"/>
                    </a:prstClr>
                  </a:outerShdw>
                </a:effectLst>
              </a:rPr>
              <a:t>3</a:t>
            </a:r>
          </a:p>
        </p:txBody>
      </p:sp>
      <p:sp>
        <p:nvSpPr>
          <p:cNvPr id="13" name="Rectangle 12"/>
          <p:cNvSpPr/>
          <p:nvPr/>
        </p:nvSpPr>
        <p:spPr>
          <a:xfrm>
            <a:off x="1092315" y="2766862"/>
            <a:ext cx="396455" cy="707886"/>
          </a:xfrm>
          <a:prstGeom prst="rect">
            <a:avLst/>
          </a:prstGeom>
          <a:noFill/>
        </p:spPr>
        <p:txBody>
          <a:bodyPr wrap="square" lIns="91440" tIns="45720" rIns="91440" bIns="45720">
            <a:spAutoFit/>
          </a:bodyPr>
          <a:lstStyle/>
          <a:p>
            <a:pPr algn="ctr"/>
            <a:r>
              <a:rPr lang="en-US" sz="4000" dirty="0">
                <a:ln w="0"/>
                <a:solidFill>
                  <a:prstClr val="black"/>
                </a:solidFill>
                <a:effectLst>
                  <a:outerShdw blurRad="38100" dist="19050" dir="2700000" algn="tl" rotWithShape="0">
                    <a:prstClr val="black">
                      <a:alpha val="40000"/>
                    </a:prstClr>
                  </a:outerShdw>
                </a:effectLst>
              </a:rPr>
              <a:t>4</a:t>
            </a:r>
          </a:p>
        </p:txBody>
      </p:sp>
      <p:sp>
        <p:nvSpPr>
          <p:cNvPr id="14" name="Rectangle 13"/>
          <p:cNvSpPr/>
          <p:nvPr/>
        </p:nvSpPr>
        <p:spPr>
          <a:xfrm>
            <a:off x="1037594" y="3474748"/>
            <a:ext cx="396455" cy="707886"/>
          </a:xfrm>
          <a:prstGeom prst="rect">
            <a:avLst/>
          </a:prstGeom>
          <a:noFill/>
        </p:spPr>
        <p:txBody>
          <a:bodyPr wrap="square" lIns="91440" tIns="45720" rIns="91440" bIns="45720">
            <a:spAutoFit/>
          </a:bodyPr>
          <a:lstStyle/>
          <a:p>
            <a:pPr algn="ctr"/>
            <a:r>
              <a:rPr lang="en-US" sz="4000" dirty="0">
                <a:ln w="0"/>
                <a:solidFill>
                  <a:prstClr val="black"/>
                </a:solidFill>
                <a:effectLst>
                  <a:outerShdw blurRad="38100" dist="19050" dir="2700000" algn="tl" rotWithShape="0">
                    <a:prstClr val="black">
                      <a:alpha val="40000"/>
                    </a:prstClr>
                  </a:outerShdw>
                </a:effectLst>
              </a:rPr>
              <a:t>5</a:t>
            </a:r>
          </a:p>
        </p:txBody>
      </p:sp>
      <p:sp>
        <p:nvSpPr>
          <p:cNvPr id="15" name="Rectangle 14"/>
          <p:cNvSpPr/>
          <p:nvPr/>
        </p:nvSpPr>
        <p:spPr>
          <a:xfrm>
            <a:off x="839366" y="4181108"/>
            <a:ext cx="396455" cy="707886"/>
          </a:xfrm>
          <a:prstGeom prst="rect">
            <a:avLst/>
          </a:prstGeom>
          <a:noFill/>
        </p:spPr>
        <p:txBody>
          <a:bodyPr wrap="square" lIns="91440" tIns="45720" rIns="91440" bIns="45720">
            <a:spAutoFit/>
          </a:bodyPr>
          <a:lstStyle/>
          <a:p>
            <a:pPr algn="ctr"/>
            <a:r>
              <a:rPr lang="en-US" sz="4000" dirty="0">
                <a:ln w="0"/>
                <a:solidFill>
                  <a:prstClr val="black"/>
                </a:solidFill>
                <a:effectLst>
                  <a:outerShdw blurRad="38100" dist="19050" dir="2700000" algn="tl" rotWithShape="0">
                    <a:prstClr val="black">
                      <a:alpha val="40000"/>
                    </a:prstClr>
                  </a:outerShdw>
                </a:effectLst>
              </a:rPr>
              <a:t>6</a:t>
            </a:r>
          </a:p>
        </p:txBody>
      </p:sp>
      <p:sp>
        <p:nvSpPr>
          <p:cNvPr id="16" name="Rectangle 15"/>
          <p:cNvSpPr/>
          <p:nvPr/>
        </p:nvSpPr>
        <p:spPr>
          <a:xfrm>
            <a:off x="442910" y="4841635"/>
            <a:ext cx="396455" cy="707886"/>
          </a:xfrm>
          <a:prstGeom prst="rect">
            <a:avLst/>
          </a:prstGeom>
          <a:noFill/>
        </p:spPr>
        <p:txBody>
          <a:bodyPr wrap="square" lIns="91440" tIns="45720" rIns="91440" bIns="45720">
            <a:spAutoFit/>
          </a:bodyPr>
          <a:lstStyle/>
          <a:p>
            <a:pPr algn="ctr"/>
            <a:r>
              <a:rPr lang="en-US" sz="4000" dirty="0">
                <a:ln w="0"/>
                <a:solidFill>
                  <a:prstClr val="black"/>
                </a:solidFill>
                <a:effectLst>
                  <a:outerShdw blurRad="38100" dist="19050" dir="2700000" algn="tl" rotWithShape="0">
                    <a:prstClr val="black">
                      <a:alpha val="40000"/>
                    </a:prstClr>
                  </a:outerShdw>
                </a:effectLst>
              </a:rPr>
              <a:t>7</a:t>
            </a:r>
          </a:p>
        </p:txBody>
      </p:sp>
    </p:spTree>
    <p:extLst>
      <p:ext uri="{BB962C8B-B14F-4D97-AF65-F5344CB8AC3E}">
        <p14:creationId xmlns:p14="http://schemas.microsoft.com/office/powerpoint/2010/main" val="228720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664DA539-99B9-4EC1-80B2-1B831C8BB788}"/>
                                            </p:graphicEl>
                                          </p:spTgt>
                                        </p:tgtEl>
                                        <p:attrNameLst>
                                          <p:attrName>style.visibility</p:attrName>
                                        </p:attrNameLst>
                                      </p:cBhvr>
                                      <p:to>
                                        <p:strVal val="visible"/>
                                      </p:to>
                                    </p:set>
                                    <p:animEffect transition="in" filter="wipe(down)">
                                      <p:cBhvr>
                                        <p:cTn id="7" dur="500"/>
                                        <p:tgtEl>
                                          <p:spTgt spid="6">
                                            <p:graphicEl>
                                              <a:dgm id="{664DA539-99B9-4EC1-80B2-1B831C8BB78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graphicEl>
                                              <a:dgm id="{0406EA4D-2E17-439A-9308-31C7ED57F035}"/>
                                            </p:graphicEl>
                                          </p:spTgt>
                                        </p:tgtEl>
                                        <p:attrNameLst>
                                          <p:attrName>style.visibility</p:attrName>
                                        </p:attrNameLst>
                                      </p:cBhvr>
                                      <p:to>
                                        <p:strVal val="visible"/>
                                      </p:to>
                                    </p:set>
                                    <p:animEffect transition="in" filter="wipe(down)">
                                      <p:cBhvr>
                                        <p:cTn id="10" dur="500"/>
                                        <p:tgtEl>
                                          <p:spTgt spid="6">
                                            <p:graphicEl>
                                              <a:dgm id="{0406EA4D-2E17-439A-9308-31C7ED57F035}"/>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graphicEl>
                                              <a:dgm id="{7491493B-D673-4A3D-A31F-537B32715169}"/>
                                            </p:graphicEl>
                                          </p:spTgt>
                                        </p:tgtEl>
                                        <p:attrNameLst>
                                          <p:attrName>style.visibility</p:attrName>
                                        </p:attrNameLst>
                                      </p:cBhvr>
                                      <p:to>
                                        <p:strVal val="visible"/>
                                      </p:to>
                                    </p:set>
                                    <p:animEffect transition="in" filter="wipe(down)">
                                      <p:cBhvr>
                                        <p:cTn id="13" dur="500"/>
                                        <p:tgtEl>
                                          <p:spTgt spid="6">
                                            <p:graphicEl>
                                              <a:dgm id="{7491493B-D673-4A3D-A31F-537B3271516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graphicEl>
                                              <a:dgm id="{BAA99D73-A357-4C9E-BD2D-5E6FB1C36DF2}"/>
                                            </p:graphicEl>
                                          </p:spTgt>
                                        </p:tgtEl>
                                        <p:attrNameLst>
                                          <p:attrName>style.visibility</p:attrName>
                                        </p:attrNameLst>
                                      </p:cBhvr>
                                      <p:to>
                                        <p:strVal val="visible"/>
                                      </p:to>
                                    </p:set>
                                    <p:animEffect transition="in" filter="wipe(down)">
                                      <p:cBhvr>
                                        <p:cTn id="18" dur="500"/>
                                        <p:tgtEl>
                                          <p:spTgt spid="6">
                                            <p:graphicEl>
                                              <a:dgm id="{BAA99D73-A357-4C9E-BD2D-5E6FB1C36DF2}"/>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graphicEl>
                                              <a:dgm id="{6FB84904-4DB2-4197-9119-18C2E1171D72}"/>
                                            </p:graphicEl>
                                          </p:spTgt>
                                        </p:tgtEl>
                                        <p:attrNameLst>
                                          <p:attrName>style.visibility</p:attrName>
                                        </p:attrNameLst>
                                      </p:cBhvr>
                                      <p:to>
                                        <p:strVal val="visible"/>
                                      </p:to>
                                    </p:set>
                                    <p:animEffect transition="in" filter="wipe(down)">
                                      <p:cBhvr>
                                        <p:cTn id="21" dur="500"/>
                                        <p:tgtEl>
                                          <p:spTgt spid="6">
                                            <p:graphicEl>
                                              <a:dgm id="{6FB84904-4DB2-4197-9119-18C2E1171D7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graphicEl>
                                              <a:dgm id="{B73C82B3-8A75-4268-9DE9-FC0DDB8A2F20}"/>
                                            </p:graphicEl>
                                          </p:spTgt>
                                        </p:tgtEl>
                                        <p:attrNameLst>
                                          <p:attrName>style.visibility</p:attrName>
                                        </p:attrNameLst>
                                      </p:cBhvr>
                                      <p:to>
                                        <p:strVal val="visible"/>
                                      </p:to>
                                    </p:set>
                                    <p:animEffect transition="in" filter="wipe(down)">
                                      <p:cBhvr>
                                        <p:cTn id="26" dur="500"/>
                                        <p:tgtEl>
                                          <p:spTgt spid="6">
                                            <p:graphicEl>
                                              <a:dgm id="{B73C82B3-8A75-4268-9DE9-FC0DDB8A2F20}"/>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graphicEl>
                                              <a:dgm id="{1CCE8CC2-AEFD-4146-A84B-C9CF5052A565}"/>
                                            </p:graphicEl>
                                          </p:spTgt>
                                        </p:tgtEl>
                                        <p:attrNameLst>
                                          <p:attrName>style.visibility</p:attrName>
                                        </p:attrNameLst>
                                      </p:cBhvr>
                                      <p:to>
                                        <p:strVal val="visible"/>
                                      </p:to>
                                    </p:set>
                                    <p:animEffect transition="in" filter="wipe(down)">
                                      <p:cBhvr>
                                        <p:cTn id="29" dur="500"/>
                                        <p:tgtEl>
                                          <p:spTgt spid="6">
                                            <p:graphicEl>
                                              <a:dgm id="{1CCE8CC2-AEFD-4146-A84B-C9CF5052A56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graphicEl>
                                              <a:dgm id="{A98D5BD3-AAA0-4825-B604-C067BB1956AB}"/>
                                            </p:graphicEl>
                                          </p:spTgt>
                                        </p:tgtEl>
                                        <p:attrNameLst>
                                          <p:attrName>style.visibility</p:attrName>
                                        </p:attrNameLst>
                                      </p:cBhvr>
                                      <p:to>
                                        <p:strVal val="visible"/>
                                      </p:to>
                                    </p:set>
                                    <p:animEffect transition="in" filter="wipe(down)">
                                      <p:cBhvr>
                                        <p:cTn id="34" dur="500"/>
                                        <p:tgtEl>
                                          <p:spTgt spid="6">
                                            <p:graphicEl>
                                              <a:dgm id="{A98D5BD3-AAA0-4825-B604-C067BB1956AB}"/>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graphicEl>
                                              <a:dgm id="{8CC3D39C-4D86-4340-A181-87381F7FEBFB}"/>
                                            </p:graphicEl>
                                          </p:spTgt>
                                        </p:tgtEl>
                                        <p:attrNameLst>
                                          <p:attrName>style.visibility</p:attrName>
                                        </p:attrNameLst>
                                      </p:cBhvr>
                                      <p:to>
                                        <p:strVal val="visible"/>
                                      </p:to>
                                    </p:set>
                                    <p:animEffect transition="in" filter="wipe(down)">
                                      <p:cBhvr>
                                        <p:cTn id="37" dur="500"/>
                                        <p:tgtEl>
                                          <p:spTgt spid="6">
                                            <p:graphicEl>
                                              <a:dgm id="{8CC3D39C-4D86-4340-A181-87381F7FEBF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dgm id="{6677512A-7425-47A8-A7EB-5A2A5CF49C60}"/>
                                            </p:graphicEl>
                                          </p:spTgt>
                                        </p:tgtEl>
                                        <p:attrNameLst>
                                          <p:attrName>style.visibility</p:attrName>
                                        </p:attrNameLst>
                                      </p:cBhvr>
                                      <p:to>
                                        <p:strVal val="visible"/>
                                      </p:to>
                                    </p:set>
                                    <p:animEffect transition="in" filter="wipe(down)">
                                      <p:cBhvr>
                                        <p:cTn id="42" dur="500"/>
                                        <p:tgtEl>
                                          <p:spTgt spid="6">
                                            <p:graphicEl>
                                              <a:dgm id="{6677512A-7425-47A8-A7EB-5A2A5CF49C60}"/>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
                                            <p:graphicEl>
                                              <a:dgm id="{A04AC7EE-4BBC-4B6C-8FBB-C2568D3580C6}"/>
                                            </p:graphicEl>
                                          </p:spTgt>
                                        </p:tgtEl>
                                        <p:attrNameLst>
                                          <p:attrName>style.visibility</p:attrName>
                                        </p:attrNameLst>
                                      </p:cBhvr>
                                      <p:to>
                                        <p:strVal val="visible"/>
                                      </p:to>
                                    </p:set>
                                    <p:animEffect transition="in" filter="wipe(down)">
                                      <p:cBhvr>
                                        <p:cTn id="45" dur="500"/>
                                        <p:tgtEl>
                                          <p:spTgt spid="6">
                                            <p:graphicEl>
                                              <a:dgm id="{A04AC7EE-4BBC-4B6C-8FBB-C2568D3580C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graphicEl>
                                              <a:dgm id="{240498E1-E218-461A-94D3-CC5FA943B4C3}"/>
                                            </p:graphicEl>
                                          </p:spTgt>
                                        </p:tgtEl>
                                        <p:attrNameLst>
                                          <p:attrName>style.visibility</p:attrName>
                                        </p:attrNameLst>
                                      </p:cBhvr>
                                      <p:to>
                                        <p:strVal val="visible"/>
                                      </p:to>
                                    </p:set>
                                    <p:animEffect transition="in" filter="wipe(down)">
                                      <p:cBhvr>
                                        <p:cTn id="50" dur="500"/>
                                        <p:tgtEl>
                                          <p:spTgt spid="6">
                                            <p:graphicEl>
                                              <a:dgm id="{240498E1-E218-461A-94D3-CC5FA943B4C3}"/>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
                                            <p:graphicEl>
                                              <a:dgm id="{7F608CF6-7F28-4E63-B200-45A32FA41AB7}"/>
                                            </p:graphicEl>
                                          </p:spTgt>
                                        </p:tgtEl>
                                        <p:attrNameLst>
                                          <p:attrName>style.visibility</p:attrName>
                                        </p:attrNameLst>
                                      </p:cBhvr>
                                      <p:to>
                                        <p:strVal val="visible"/>
                                      </p:to>
                                    </p:set>
                                    <p:animEffect transition="in" filter="wipe(down)">
                                      <p:cBhvr>
                                        <p:cTn id="53" dur="500"/>
                                        <p:tgtEl>
                                          <p:spTgt spid="6">
                                            <p:graphicEl>
                                              <a:dgm id="{7F608CF6-7F28-4E63-B200-45A32FA41AB7}"/>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graphicEl>
                                              <a:dgm id="{165049B8-D8A1-4773-8132-CFA71ADDF416}"/>
                                            </p:graphicEl>
                                          </p:spTgt>
                                        </p:tgtEl>
                                        <p:attrNameLst>
                                          <p:attrName>style.visibility</p:attrName>
                                        </p:attrNameLst>
                                      </p:cBhvr>
                                      <p:to>
                                        <p:strVal val="visible"/>
                                      </p:to>
                                    </p:set>
                                    <p:animEffect transition="in" filter="wipe(down)">
                                      <p:cBhvr>
                                        <p:cTn id="58" dur="500"/>
                                        <p:tgtEl>
                                          <p:spTgt spid="6">
                                            <p:graphicEl>
                                              <a:dgm id="{165049B8-D8A1-4773-8132-CFA71ADDF416}"/>
                                            </p:graphic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
                                            <p:graphicEl>
                                              <a:dgm id="{7A825861-AC84-4C9E-A4DD-0624C185FE46}"/>
                                            </p:graphicEl>
                                          </p:spTgt>
                                        </p:tgtEl>
                                        <p:attrNameLst>
                                          <p:attrName>style.visibility</p:attrName>
                                        </p:attrNameLst>
                                      </p:cBhvr>
                                      <p:to>
                                        <p:strVal val="visible"/>
                                      </p:to>
                                    </p:set>
                                    <p:animEffect transition="in" filter="wipe(down)">
                                      <p:cBhvr>
                                        <p:cTn id="61" dur="500"/>
                                        <p:tgtEl>
                                          <p:spTgt spid="6">
                                            <p:graphicEl>
                                              <a:dgm id="{7A825861-AC84-4C9E-A4DD-0624C185FE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819"/>
          </a:xfrm>
          <a:noFill/>
        </p:spPr>
        <p:txBody>
          <a:bodyPr>
            <a:normAutofit fontScale="90000"/>
          </a:bodyPr>
          <a:lstStyle/>
          <a:p>
            <a:r>
              <a:rPr lang="en-US" b="1" dirty="0" smtClean="0">
                <a:effectLst>
                  <a:outerShdw blurRad="38100" dist="38100" dir="2700000" algn="tl">
                    <a:srgbClr val="000000">
                      <a:alpha val="43137"/>
                    </a:srgbClr>
                  </a:outerShdw>
                </a:effectLst>
              </a:rPr>
              <a:t>Definition of Asbestos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73457"/>
            <a:ext cx="8229600" cy="4827753"/>
          </a:xfrm>
        </p:spPr>
        <p:txBody>
          <a:bodyPr/>
          <a:lstStyle/>
          <a:p>
            <a:pPr marL="0" lvl="0" indent="0">
              <a:spcBef>
                <a:spcPts val="0"/>
              </a:spcBef>
              <a:buNone/>
            </a:pPr>
            <a:r>
              <a:rPr lang="en-ZA" sz="2000" dirty="0">
                <a:solidFill>
                  <a:prstClr val="black"/>
                </a:solidFill>
                <a:latin typeface="Arial Narrow" panose="020B0606020202030204" pitchFamily="34" charset="0"/>
              </a:rPr>
              <a:t>The term Asbestos designates a group of naturally occurring fibrous serpentine or amphibole minerals with  historical commercial usefulness due to their extra ordinary tensile strength, poor heat conduction and relative resistance to chemical attack</a:t>
            </a:r>
            <a:r>
              <a:rPr lang="en-ZA" sz="2000" dirty="0">
                <a:solidFill>
                  <a:prstClr val="black"/>
                </a:solidFill>
              </a:rPr>
              <a:t>.            </a:t>
            </a:r>
          </a:p>
        </p:txBody>
      </p:sp>
      <p:pic>
        <p:nvPicPr>
          <p:cNvPr id="4" name="Picture 3"/>
          <p:cNvPicPr>
            <a:picLocks noChangeAspect="1"/>
          </p:cNvPicPr>
          <p:nvPr/>
        </p:nvPicPr>
        <p:blipFill>
          <a:blip r:embed="rId3"/>
          <a:stretch>
            <a:fillRect/>
          </a:stretch>
        </p:blipFill>
        <p:spPr>
          <a:xfrm>
            <a:off x="2238233" y="1821835"/>
            <a:ext cx="4940490" cy="3879375"/>
          </a:xfrm>
          <a:prstGeom prst="rect">
            <a:avLst/>
          </a:prstGeom>
        </p:spPr>
      </p:pic>
    </p:spTree>
    <p:extLst>
      <p:ext uri="{BB962C8B-B14F-4D97-AF65-F5344CB8AC3E}">
        <p14:creationId xmlns:p14="http://schemas.microsoft.com/office/powerpoint/2010/main" val="196229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020193"/>
          </a:xfrm>
        </p:spPr>
        <p:txBody>
          <a:bodyPr/>
          <a:lstStyle/>
          <a:p>
            <a:r>
              <a:rPr lang="en-US" b="1" dirty="0" smtClean="0">
                <a:effectLst>
                  <a:outerShdw blurRad="38100" dist="38100" dir="2700000" algn="tl">
                    <a:srgbClr val="000000">
                      <a:alpha val="43137"/>
                    </a:srgbClr>
                  </a:outerShdw>
                </a:effectLst>
              </a:rPr>
              <a:t>Forms of Asbestos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73206"/>
            <a:ext cx="8229600" cy="4339987"/>
          </a:xfrm>
        </p:spPr>
        <p:txBody>
          <a:bodyPr>
            <a:noAutofit/>
          </a:bodyPr>
          <a:lstStyle/>
          <a:p>
            <a:pPr marL="0" lvl="0" indent="0">
              <a:spcBef>
                <a:spcPts val="0"/>
              </a:spcBef>
              <a:buNone/>
            </a:pPr>
            <a:r>
              <a:rPr lang="en-ZA" sz="2000" dirty="0">
                <a:solidFill>
                  <a:prstClr val="black"/>
                </a:solidFill>
                <a:latin typeface="Arial Narrow" panose="020B0606020202030204" pitchFamily="34" charset="0"/>
              </a:rPr>
              <a:t>There has been three  types of asbestos minerals mined in South Africa namely; Amosite</a:t>
            </a:r>
            <a:r>
              <a:rPr lang="en-ZA" sz="2000">
                <a:solidFill>
                  <a:prstClr val="black"/>
                </a:solidFill>
                <a:latin typeface="Arial Narrow" panose="020B0606020202030204" pitchFamily="34" charset="0"/>
              </a:rPr>
              <a:t>, </a:t>
            </a:r>
            <a:r>
              <a:rPr lang="en-ZA" sz="2000" smtClean="0">
                <a:solidFill>
                  <a:prstClr val="black"/>
                </a:solidFill>
                <a:latin typeface="Arial Narrow" panose="020B0606020202030204" pitchFamily="34" charset="0"/>
              </a:rPr>
              <a:t>Chrysotile </a:t>
            </a:r>
            <a:r>
              <a:rPr lang="en-ZA" sz="2000" dirty="0">
                <a:solidFill>
                  <a:prstClr val="black"/>
                </a:solidFill>
                <a:latin typeface="Arial Narrow" panose="020B0606020202030204" pitchFamily="34" charset="0"/>
              </a:rPr>
              <a:t>&amp; Crocidolite.</a:t>
            </a:r>
          </a:p>
          <a:p>
            <a:pPr lvl="0">
              <a:spcBef>
                <a:spcPts val="0"/>
              </a:spcBef>
              <a:buFont typeface="Arial" panose="020B0604020202020204" pitchFamily="34" charset="0"/>
              <a:buChar char="•"/>
            </a:pPr>
            <a:endParaRPr lang="en-ZA" sz="2000" dirty="0">
              <a:solidFill>
                <a:prstClr val="black"/>
              </a:solidFill>
              <a:latin typeface="Arial Narrow" panose="020B0606020202030204" pitchFamily="34" charset="0"/>
            </a:endParaRPr>
          </a:p>
          <a:p>
            <a:pPr lvl="0">
              <a:spcBef>
                <a:spcPts val="0"/>
              </a:spcBef>
              <a:buFont typeface="Arial" panose="020B0604020202020204" pitchFamily="34" charset="0"/>
              <a:buChar char="•"/>
            </a:pPr>
            <a:r>
              <a:rPr lang="en-ZA" sz="2000" b="1" u="sng" dirty="0">
                <a:solidFill>
                  <a:prstClr val="black"/>
                </a:solidFill>
                <a:latin typeface="Arial Narrow" panose="020B0606020202030204" pitchFamily="34" charset="0"/>
              </a:rPr>
              <a:t>Amosite</a:t>
            </a:r>
            <a:r>
              <a:rPr lang="en-ZA" sz="2000" u="sng" dirty="0">
                <a:solidFill>
                  <a:prstClr val="black"/>
                </a:solidFill>
                <a:latin typeface="Arial Narrow" panose="020B0606020202030204" pitchFamily="34" charset="0"/>
              </a:rPr>
              <a:t>-I</a:t>
            </a:r>
            <a:r>
              <a:rPr lang="en-ZA" sz="2000" dirty="0">
                <a:solidFill>
                  <a:prstClr val="black"/>
                </a:solidFill>
                <a:latin typeface="Arial Narrow" panose="020B0606020202030204" pitchFamily="34" charset="0"/>
              </a:rPr>
              <a:t>t is also known as brown asbestos and is like crocidolite,  a member of the </a:t>
            </a:r>
            <a:r>
              <a:rPr lang="en-ZA" sz="2000" dirty="0" err="1">
                <a:solidFill>
                  <a:prstClr val="black"/>
                </a:solidFill>
                <a:latin typeface="Arial Narrow" panose="020B0606020202030204" pitchFamily="34" charset="0"/>
              </a:rPr>
              <a:t>ampibole</a:t>
            </a:r>
            <a:r>
              <a:rPr lang="en-ZA" sz="2000" dirty="0">
                <a:solidFill>
                  <a:prstClr val="black"/>
                </a:solidFill>
                <a:latin typeface="Arial Narrow" panose="020B0606020202030204" pitchFamily="34" charset="0"/>
              </a:rPr>
              <a:t> group. </a:t>
            </a:r>
          </a:p>
          <a:p>
            <a:pPr marL="0" lvl="0" indent="0">
              <a:spcBef>
                <a:spcPts val="0"/>
              </a:spcBef>
              <a:buNone/>
            </a:pPr>
            <a:endParaRPr lang="en-ZA" sz="2000" dirty="0" smtClean="0">
              <a:solidFill>
                <a:prstClr val="black"/>
              </a:solidFill>
              <a:latin typeface="Arial Narrow" panose="020B0606020202030204" pitchFamily="34" charset="0"/>
            </a:endParaRPr>
          </a:p>
          <a:p>
            <a:pPr lvl="0">
              <a:spcBef>
                <a:spcPts val="0"/>
              </a:spcBef>
              <a:buFont typeface="Arial" panose="020B0604020202020204" pitchFamily="34" charset="0"/>
              <a:buChar char="•"/>
            </a:pPr>
            <a:r>
              <a:rPr lang="en-ZA" sz="2000" b="1" u="sng" dirty="0" smtClean="0">
                <a:solidFill>
                  <a:prstClr val="black"/>
                </a:solidFill>
                <a:latin typeface="Arial Narrow" panose="020B0606020202030204" pitchFamily="34" charset="0"/>
              </a:rPr>
              <a:t>Chrysotile-</a:t>
            </a:r>
            <a:r>
              <a:rPr lang="en-ZA" sz="2000" dirty="0" smtClean="0">
                <a:solidFill>
                  <a:prstClr val="black"/>
                </a:solidFill>
                <a:latin typeface="Arial Narrow" panose="020B0606020202030204" pitchFamily="34" charset="0"/>
              </a:rPr>
              <a:t> </a:t>
            </a:r>
            <a:r>
              <a:rPr lang="en-ZA" sz="2000" dirty="0">
                <a:solidFill>
                  <a:prstClr val="black"/>
                </a:solidFill>
                <a:latin typeface="Arial Narrow" panose="020B0606020202030204" pitchFamily="34" charset="0"/>
              </a:rPr>
              <a:t>It is classified as a sheet silicate, that forms flat sheets of long, thin fibres. These fibres are the most flexible of all asbestos fibres; they can withstand the fiercest heat but are so soft and flexible that they can be spun and woven as easily as cotton. </a:t>
            </a:r>
            <a:endParaRPr lang="en-ZA" sz="2000" dirty="0" smtClean="0">
              <a:solidFill>
                <a:prstClr val="black"/>
              </a:solidFill>
              <a:latin typeface="Arial Narrow" panose="020B0606020202030204" pitchFamily="34" charset="0"/>
            </a:endParaRPr>
          </a:p>
          <a:p>
            <a:pPr marL="0" lvl="0" indent="0">
              <a:spcBef>
                <a:spcPts val="0"/>
              </a:spcBef>
              <a:buNone/>
            </a:pPr>
            <a:endParaRPr lang="en-ZA" sz="2000" dirty="0">
              <a:solidFill>
                <a:prstClr val="black"/>
              </a:solidFill>
              <a:latin typeface="Arial Narrow" panose="020B0606020202030204" pitchFamily="34" charset="0"/>
            </a:endParaRPr>
          </a:p>
          <a:p>
            <a:pPr lvl="0">
              <a:spcBef>
                <a:spcPts val="0"/>
              </a:spcBef>
              <a:buFont typeface="Arial" panose="020B0604020202020204" pitchFamily="34" charset="0"/>
              <a:buChar char="•"/>
            </a:pPr>
            <a:r>
              <a:rPr lang="en-ZA" sz="2000" dirty="0">
                <a:solidFill>
                  <a:prstClr val="black"/>
                </a:solidFill>
                <a:latin typeface="Arial Narrow" panose="020B0606020202030204" pitchFamily="34" charset="0"/>
              </a:rPr>
              <a:t> </a:t>
            </a:r>
            <a:r>
              <a:rPr lang="en-ZA" sz="2000" b="1" u="sng" dirty="0">
                <a:solidFill>
                  <a:prstClr val="black"/>
                </a:solidFill>
                <a:latin typeface="Arial Narrow" panose="020B0606020202030204" pitchFamily="34" charset="0"/>
              </a:rPr>
              <a:t>Crocidolite-  </a:t>
            </a:r>
            <a:r>
              <a:rPr lang="en-ZA" sz="2000" dirty="0">
                <a:solidFill>
                  <a:prstClr val="black"/>
                </a:solidFill>
                <a:latin typeface="Arial Narrow" panose="020B0606020202030204" pitchFamily="34" charset="0"/>
              </a:rPr>
              <a:t>It is also known as colloquially as blue asbestos and is a member of the amphibole group. They are needle like fibres  that are strongest of all asbestos fibres and have a high resistance to acids. </a:t>
            </a:r>
          </a:p>
          <a:p>
            <a:endParaRPr lang="en-US" sz="1600" dirty="0">
              <a:solidFill>
                <a:srgbClr val="008000"/>
              </a:solidFill>
            </a:endParaRPr>
          </a:p>
        </p:txBody>
      </p:sp>
    </p:spTree>
    <p:extLst>
      <p:ext uri="{BB962C8B-B14F-4D97-AF65-F5344CB8AC3E}">
        <p14:creationId xmlns:p14="http://schemas.microsoft.com/office/powerpoint/2010/main" val="579779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3410"/>
          </a:xfrm>
        </p:spPr>
        <p:txBody>
          <a:bodyPr>
            <a:normAutofit fontScale="90000"/>
          </a:bodyPr>
          <a:lstStyle/>
          <a:p>
            <a:r>
              <a:rPr lang="en-US" b="1" dirty="0" smtClean="0">
                <a:effectLst>
                  <a:outerShdw blurRad="38100" dist="38100" dir="2700000" algn="tl">
                    <a:srgbClr val="000000">
                      <a:alpha val="43137"/>
                    </a:srgbClr>
                  </a:outerShdw>
                </a:effectLst>
              </a:rPr>
              <a:t>Uses of Asbestos Material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28048"/>
            <a:ext cx="8229600" cy="4258101"/>
          </a:xfrm>
        </p:spPr>
        <p:txBody>
          <a:bodyPr/>
          <a:lstStyle/>
          <a:p>
            <a:pPr marL="0" lvl="0" indent="0">
              <a:spcBef>
                <a:spcPts val="0"/>
              </a:spcBef>
              <a:buNone/>
            </a:pPr>
            <a:endParaRPr lang="en-ZA" sz="2000" dirty="0">
              <a:solidFill>
                <a:prstClr val="black"/>
              </a:solidFill>
            </a:endParaRPr>
          </a:p>
        </p:txBody>
      </p:sp>
      <p:pic>
        <p:nvPicPr>
          <p:cNvPr id="4" name="Picture 3"/>
          <p:cNvPicPr>
            <a:picLocks noChangeAspect="1"/>
          </p:cNvPicPr>
          <p:nvPr/>
        </p:nvPicPr>
        <p:blipFill>
          <a:blip r:embed="rId4"/>
          <a:stretch>
            <a:fillRect/>
          </a:stretch>
        </p:blipFill>
        <p:spPr>
          <a:xfrm>
            <a:off x="552734" y="1316368"/>
            <a:ext cx="3816427" cy="3460348"/>
          </a:xfrm>
          <a:prstGeom prst="rect">
            <a:avLst/>
          </a:prstGeom>
        </p:spPr>
      </p:pic>
      <p:pic>
        <p:nvPicPr>
          <p:cNvPr id="5" name="Picture 4"/>
          <p:cNvPicPr>
            <a:picLocks noChangeAspect="1"/>
          </p:cNvPicPr>
          <p:nvPr/>
        </p:nvPicPr>
        <p:blipFill>
          <a:blip r:embed="rId5"/>
          <a:stretch>
            <a:fillRect/>
          </a:stretch>
        </p:blipFill>
        <p:spPr>
          <a:xfrm>
            <a:off x="5039000" y="1316368"/>
            <a:ext cx="3456732" cy="3460348"/>
          </a:xfrm>
          <a:prstGeom prst="rect">
            <a:avLst/>
          </a:prstGeom>
        </p:spPr>
      </p:pic>
    </p:spTree>
    <p:extLst>
      <p:ext uri="{BB962C8B-B14F-4D97-AF65-F5344CB8AC3E}">
        <p14:creationId xmlns:p14="http://schemas.microsoft.com/office/powerpoint/2010/main" val="182166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944"/>
          </a:xfrm>
        </p:spPr>
        <p:txBody>
          <a:bodyPr>
            <a:normAutofit fontScale="90000"/>
          </a:bodyPr>
          <a:lstStyle/>
          <a:p>
            <a:r>
              <a:rPr lang="en-US" b="1" dirty="0" smtClean="0">
                <a:effectLst>
                  <a:outerShdw blurRad="38100" dist="38100" dir="2700000" algn="tl">
                    <a:srgbClr val="000000">
                      <a:alpha val="43137"/>
                    </a:srgbClr>
                  </a:outerShdw>
                </a:effectLst>
              </a:rPr>
              <a:t>Legislative framework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6413"/>
            <a:ext cx="8229600" cy="3630304"/>
          </a:xfrm>
        </p:spPr>
        <p:txBody>
          <a:bodyPr/>
          <a:lstStyle/>
          <a:p>
            <a:pPr marL="342900" lvl="1" indent="-342900">
              <a:lnSpc>
                <a:spcPct val="80000"/>
              </a:lnSpc>
              <a:buFont typeface="Arial" panose="020B0604020202020204" pitchFamily="34" charset="0"/>
              <a:buChar char="•"/>
            </a:pPr>
            <a:r>
              <a:rPr lang="en-US" sz="2000" dirty="0">
                <a:latin typeface="Arial Narrow" panose="020B0606020202030204" pitchFamily="34" charset="0"/>
              </a:rPr>
              <a:t>OHSA, Asbestos Regulations.</a:t>
            </a:r>
          </a:p>
          <a:p>
            <a:pPr marL="342900" lvl="1" indent="-342900">
              <a:lnSpc>
                <a:spcPct val="80000"/>
              </a:lnSpc>
              <a:buFont typeface="Arial" panose="020B0604020202020204" pitchFamily="34" charset="0"/>
              <a:buChar char="•"/>
            </a:pPr>
            <a:r>
              <a:rPr lang="en-US" sz="2000" dirty="0">
                <a:latin typeface="Arial Narrow" panose="020B0606020202030204" pitchFamily="34" charset="0"/>
              </a:rPr>
              <a:t>Mine Health and Safety Act</a:t>
            </a:r>
          </a:p>
          <a:p>
            <a:pPr marL="342900" lvl="1" indent="-342900">
              <a:lnSpc>
                <a:spcPct val="80000"/>
              </a:lnSpc>
              <a:buFont typeface="Arial" panose="020B0604020202020204" pitchFamily="34" charset="0"/>
              <a:buChar char="•"/>
            </a:pPr>
            <a:r>
              <a:rPr lang="en-ZA" sz="2000" dirty="0">
                <a:latin typeface="Arial Narrow" panose="020B0606020202030204" pitchFamily="34" charset="0"/>
              </a:rPr>
              <a:t>Asbestos Related Diseases Compensation laws (e.g. COIDA)</a:t>
            </a:r>
          </a:p>
          <a:p>
            <a:pPr marL="342900" lvl="1" indent="-342900">
              <a:lnSpc>
                <a:spcPct val="80000"/>
              </a:lnSpc>
              <a:buFont typeface="Arial" panose="020B0604020202020204" pitchFamily="34" charset="0"/>
              <a:buChar char="•"/>
            </a:pPr>
            <a:r>
              <a:rPr lang="en-ZA" sz="2000" dirty="0">
                <a:latin typeface="Arial Narrow" panose="020B0606020202030204" pitchFamily="34" charset="0"/>
              </a:rPr>
              <a:t>National Environmental Management Act</a:t>
            </a:r>
            <a:endParaRPr lang="en-US" sz="2000" dirty="0">
              <a:latin typeface="Arial Narrow" panose="020B0606020202030204" pitchFamily="34" charset="0"/>
            </a:endParaRPr>
          </a:p>
          <a:p>
            <a:pPr marL="342900" lvl="1" indent="-342900">
              <a:lnSpc>
                <a:spcPct val="80000"/>
              </a:lnSpc>
              <a:buFont typeface="Arial" panose="020B0604020202020204" pitchFamily="34" charset="0"/>
              <a:buChar char="•"/>
            </a:pPr>
            <a:r>
              <a:rPr lang="en-ZA" sz="2000" dirty="0">
                <a:latin typeface="Arial Narrow" panose="020B0606020202030204" pitchFamily="34" charset="0"/>
              </a:rPr>
              <a:t>National Environmental Management Waste Act </a:t>
            </a:r>
          </a:p>
          <a:p>
            <a:pPr marL="342900" lvl="1" indent="-342900">
              <a:lnSpc>
                <a:spcPct val="80000"/>
              </a:lnSpc>
              <a:buFont typeface="Arial" panose="020B0604020202020204" pitchFamily="34" charset="0"/>
              <a:buChar char="•"/>
            </a:pPr>
            <a:endParaRPr lang="en-ZA" sz="2000" dirty="0">
              <a:latin typeface="Arial Narrow" panose="020B0606020202030204" pitchFamily="34" charset="0"/>
            </a:endParaRPr>
          </a:p>
          <a:p>
            <a:pPr marL="285750" lvl="1">
              <a:lnSpc>
                <a:spcPct val="80000"/>
              </a:lnSpc>
              <a:buFont typeface="Arial" panose="020B0604020202020204" pitchFamily="34" charset="0"/>
              <a:buChar char="•"/>
            </a:pPr>
            <a:endParaRPr lang="en-US" sz="2000" dirty="0">
              <a:latin typeface="Arial Narrow" panose="020B0606020202030204" pitchFamily="34" charset="0"/>
            </a:endParaRPr>
          </a:p>
          <a:p>
            <a:pPr marL="342900" lvl="1" indent="-342900">
              <a:lnSpc>
                <a:spcPct val="80000"/>
              </a:lnSpc>
              <a:buFont typeface="Arial" panose="020B0604020202020204" pitchFamily="34" charset="0"/>
              <a:buChar char="•"/>
            </a:pPr>
            <a:r>
              <a:rPr lang="en-ZA" sz="2000" dirty="0">
                <a:latin typeface="Arial Narrow" panose="020B0606020202030204" pitchFamily="34" charset="0"/>
              </a:rPr>
              <a:t>Policy on the handling and disposal of asbestos and asbestos containing waste in terms of section 20 of the Environmental Conservation Act, 1989 (No 73 of 1989). </a:t>
            </a:r>
          </a:p>
          <a:p>
            <a:pPr marL="342900" lvl="1" indent="-342900">
              <a:lnSpc>
                <a:spcPct val="80000"/>
              </a:lnSpc>
              <a:buFont typeface="Arial" panose="020B0604020202020204" pitchFamily="34" charset="0"/>
              <a:buChar char="•"/>
            </a:pPr>
            <a:r>
              <a:rPr lang="en-ZA" sz="2000" dirty="0">
                <a:latin typeface="Arial Narrow" panose="020B0606020202030204" pitchFamily="34" charset="0"/>
              </a:rPr>
              <a:t>The Regulations for the Prohibition of the Use, Manufacturing, Import and Export of Asbestos and Asbestos Containing Materials.</a:t>
            </a:r>
          </a:p>
          <a:p>
            <a:pPr marL="342900" lvl="1" indent="-342900">
              <a:lnSpc>
                <a:spcPct val="80000"/>
              </a:lnSpc>
              <a:buFont typeface="Arial" panose="020B0604020202020204" pitchFamily="34" charset="0"/>
              <a:buChar char="•"/>
            </a:pPr>
            <a:r>
              <a:rPr lang="en-ZA" sz="2000" dirty="0">
                <a:latin typeface="Arial Narrow" panose="020B0606020202030204" pitchFamily="34" charset="0"/>
              </a:rPr>
              <a:t>Framework for the Management of Contaminated Land in South Africa, Annexure C                   </a:t>
            </a:r>
          </a:p>
          <a:p>
            <a:endParaRPr lang="en-US" dirty="0">
              <a:solidFill>
                <a:srgbClr val="008000"/>
              </a:solidFill>
            </a:endParaRPr>
          </a:p>
        </p:txBody>
      </p:sp>
    </p:spTree>
    <p:extLst>
      <p:ext uri="{BB962C8B-B14F-4D97-AF65-F5344CB8AC3E}">
        <p14:creationId xmlns:p14="http://schemas.microsoft.com/office/powerpoint/2010/main" val="3279917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7875"/>
          </a:xfrm>
        </p:spPr>
        <p:txBody>
          <a:bodyPr>
            <a:normAutofit fontScale="90000"/>
          </a:bodyPr>
          <a:lstStyle/>
          <a:p>
            <a:r>
              <a:rPr lang="en-US" b="1" dirty="0" smtClean="0">
                <a:effectLst>
                  <a:outerShdw blurRad="38100" dist="38100" dir="2700000" algn="tl">
                    <a:srgbClr val="000000">
                      <a:alpha val="43137"/>
                    </a:srgbClr>
                  </a:outerShdw>
                </a:effectLst>
              </a:rPr>
              <a:t>Problem statement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2514"/>
            <a:ext cx="8229600" cy="3930555"/>
          </a:xfrm>
        </p:spPr>
        <p:txBody>
          <a:bodyPr>
            <a:normAutofit/>
          </a:bodyPr>
          <a:lstStyle/>
          <a:p>
            <a:r>
              <a:rPr lang="en-US" sz="2000" dirty="0" smtClean="0">
                <a:latin typeface="Arial Narrow" panose="020B0606020202030204" pitchFamily="34" charset="0"/>
              </a:rPr>
              <a:t>Asbestos is a known carcinogen and causes a variety of lung diseases ultimately leading to death.</a:t>
            </a:r>
          </a:p>
          <a:p>
            <a:r>
              <a:rPr lang="en-US" sz="2000" dirty="0" smtClean="0">
                <a:latin typeface="Arial Narrow" panose="020B0606020202030204" pitchFamily="34" charset="0"/>
              </a:rPr>
              <a:t>Secondary pollution effects</a:t>
            </a:r>
          </a:p>
          <a:p>
            <a:r>
              <a:rPr lang="en-US" sz="2000" dirty="0" smtClean="0">
                <a:latin typeface="Arial Narrow" panose="020B0606020202030204" pitchFamily="34" charset="0"/>
              </a:rPr>
              <a:t>Legacy of mining asbestos (Mine dumps)</a:t>
            </a:r>
          </a:p>
          <a:p>
            <a:r>
              <a:rPr lang="en-US" sz="2000" dirty="0" smtClean="0">
                <a:latin typeface="Arial Narrow" panose="020B0606020202030204" pitchFamily="34" charset="0"/>
              </a:rPr>
              <a:t>Compensation for victims</a:t>
            </a:r>
          </a:p>
          <a:p>
            <a:r>
              <a:rPr lang="en-US" sz="2000" dirty="0" smtClean="0">
                <a:latin typeface="Arial Narrow" panose="020B0606020202030204" pitchFamily="34" charset="0"/>
              </a:rPr>
              <a:t>Citizens are still exposed to asbestos due to inadequate information and poor asbestos management practices.</a:t>
            </a:r>
          </a:p>
          <a:p>
            <a:r>
              <a:rPr lang="en-US" sz="2000" dirty="0" smtClean="0">
                <a:latin typeface="Arial Narrow" panose="020B0606020202030204" pitchFamily="34" charset="0"/>
              </a:rPr>
              <a:t>Little or no coherent asbestos management awareness strategy</a:t>
            </a:r>
            <a:endParaRPr lang="en-US" sz="2000" dirty="0">
              <a:latin typeface="Arial Narrow" panose="020B0606020202030204" pitchFamily="34" charset="0"/>
            </a:endParaRPr>
          </a:p>
        </p:txBody>
      </p:sp>
    </p:spTree>
    <p:extLst>
      <p:ext uri="{BB962C8B-B14F-4D97-AF65-F5344CB8AC3E}">
        <p14:creationId xmlns:p14="http://schemas.microsoft.com/office/powerpoint/2010/main" val="405650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228"/>
          </a:xfrm>
        </p:spPr>
        <p:txBody>
          <a:bodyPr>
            <a:normAutofit fontScale="90000"/>
          </a:bodyPr>
          <a:lstStyle/>
          <a:p>
            <a:r>
              <a:rPr lang="en-US" b="1" dirty="0" smtClean="0">
                <a:effectLst>
                  <a:outerShdw blurRad="38100" dist="38100" dir="2700000" algn="tl">
                    <a:srgbClr val="000000">
                      <a:alpha val="43137"/>
                    </a:srgbClr>
                  </a:outerShdw>
                </a:effectLst>
              </a:rPr>
              <a:t>National Asbestos Strategy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101009"/>
          </a:xfrm>
        </p:spPr>
        <p:txBody>
          <a:bodyPr/>
          <a:lstStyle/>
          <a:p>
            <a:pPr marL="0" indent="0">
              <a:buNone/>
            </a:pPr>
            <a:r>
              <a:rPr lang="en-US" sz="2000" b="1" dirty="0">
                <a:latin typeface="Arial Narrow" panose="020B0606020202030204" pitchFamily="34" charset="0"/>
              </a:rPr>
              <a:t>Aim of the strategy:</a:t>
            </a:r>
          </a:p>
          <a:p>
            <a:pPr marL="0" indent="0">
              <a:buNone/>
            </a:pPr>
            <a:endParaRPr lang="en-US" sz="2000" b="1" dirty="0">
              <a:solidFill>
                <a:srgbClr val="008000"/>
              </a:solidFill>
              <a:latin typeface="Arial Narrow" panose="020B0606020202030204" pitchFamily="34" charset="0"/>
            </a:endParaRPr>
          </a:p>
          <a:p>
            <a:pPr marL="0" indent="0">
              <a:buNone/>
            </a:pPr>
            <a:r>
              <a:rPr lang="en-ZA" sz="2000" dirty="0">
                <a:latin typeface="Arial Narrow" panose="020B0606020202030204" pitchFamily="34" charset="0"/>
              </a:rPr>
              <a:t>This strategy aims to facilitate integration and sustainable management of asbestos in the country</a:t>
            </a:r>
          </a:p>
          <a:p>
            <a:pPr marL="0" indent="0">
              <a:buNone/>
            </a:pPr>
            <a:endParaRPr lang="en-US" b="1" dirty="0">
              <a:solidFill>
                <a:srgbClr val="008000"/>
              </a:solidFill>
            </a:endParaRPr>
          </a:p>
          <a:p>
            <a:endParaRPr lang="en-US" dirty="0">
              <a:solidFill>
                <a:srgbClr val="008000"/>
              </a:solidFill>
            </a:endParaRPr>
          </a:p>
        </p:txBody>
      </p:sp>
    </p:spTree>
    <p:extLst>
      <p:ext uri="{BB962C8B-B14F-4D97-AF65-F5344CB8AC3E}">
        <p14:creationId xmlns:p14="http://schemas.microsoft.com/office/powerpoint/2010/main" val="221529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1899"/>
          </a:xfrm>
        </p:spPr>
        <p:txBody>
          <a:bodyPr>
            <a:normAutofit fontScale="90000"/>
          </a:bodyPr>
          <a:lstStyle/>
          <a:p>
            <a:r>
              <a:rPr lang="en-US" b="1" dirty="0" smtClean="0">
                <a:effectLst>
                  <a:outerShdw blurRad="38100" dist="38100" dir="2700000" algn="tl">
                    <a:srgbClr val="000000">
                      <a:alpha val="43137"/>
                    </a:srgbClr>
                  </a:outerShdw>
                </a:effectLst>
              </a:rPr>
              <a:t>Objectives of the National Asbestos Strategy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3394881"/>
          </a:xfrm>
        </p:spPr>
        <p:txBody>
          <a:bodyPr>
            <a:normAutofit/>
          </a:bodyPr>
          <a:lstStyle/>
          <a:p>
            <a:pPr lvl="0"/>
            <a:r>
              <a:rPr lang="en-GB" sz="2000" dirty="0">
                <a:solidFill>
                  <a:srgbClr val="FF0000"/>
                </a:solidFill>
                <a:latin typeface="Arial Narrow" panose="020B0606020202030204" pitchFamily="34" charset="0"/>
              </a:rPr>
              <a:t>To facilitate integration of  awareness, consultation and sustainable remediation on asbestos</a:t>
            </a:r>
            <a:endParaRPr lang="en-ZA" sz="2000" dirty="0">
              <a:solidFill>
                <a:srgbClr val="FF0000"/>
              </a:solidFill>
              <a:latin typeface="Arial Narrow" panose="020B0606020202030204" pitchFamily="34" charset="0"/>
            </a:endParaRPr>
          </a:p>
          <a:p>
            <a:pPr lvl="0"/>
            <a:r>
              <a:rPr lang="en-GB" sz="2000" dirty="0">
                <a:solidFill>
                  <a:prstClr val="black"/>
                </a:solidFill>
                <a:latin typeface="Arial Narrow" panose="020B0606020202030204" pitchFamily="34" charset="0"/>
              </a:rPr>
              <a:t>Implement Risk Based Approach on asbestos in the country</a:t>
            </a:r>
            <a:endParaRPr lang="en-ZA" sz="2000" dirty="0">
              <a:solidFill>
                <a:prstClr val="black"/>
              </a:solidFill>
              <a:latin typeface="Arial Narrow" panose="020B0606020202030204" pitchFamily="34" charset="0"/>
            </a:endParaRPr>
          </a:p>
          <a:p>
            <a:pPr lvl="0"/>
            <a:r>
              <a:rPr lang="en-GB" sz="2000" dirty="0">
                <a:solidFill>
                  <a:prstClr val="black"/>
                </a:solidFill>
                <a:latin typeface="Arial Narrow" panose="020B0606020202030204" pitchFamily="34" charset="0"/>
              </a:rPr>
              <a:t>Create a platform to exchange information on best practices on asbestos</a:t>
            </a:r>
            <a:endParaRPr lang="en-ZA" sz="2000" dirty="0">
              <a:solidFill>
                <a:prstClr val="black"/>
              </a:solidFill>
              <a:latin typeface="Arial Narrow" panose="020B0606020202030204" pitchFamily="34" charset="0"/>
            </a:endParaRPr>
          </a:p>
          <a:p>
            <a:pPr lvl="0"/>
            <a:r>
              <a:rPr lang="en-GB" sz="2000" dirty="0">
                <a:solidFill>
                  <a:srgbClr val="FF0000"/>
                </a:solidFill>
                <a:latin typeface="Arial Narrow" panose="020B0606020202030204" pitchFamily="34" charset="0"/>
              </a:rPr>
              <a:t>To  establish communication framework to  eliminate silos and fragmentations among role players </a:t>
            </a:r>
            <a:endParaRPr lang="en-ZA" sz="2000" dirty="0">
              <a:solidFill>
                <a:srgbClr val="FF0000"/>
              </a:solidFill>
              <a:latin typeface="Arial Narrow" panose="020B0606020202030204" pitchFamily="34" charset="0"/>
            </a:endParaRPr>
          </a:p>
          <a:p>
            <a:pPr lvl="0"/>
            <a:r>
              <a:rPr lang="en-GB" sz="2000" dirty="0">
                <a:solidFill>
                  <a:prstClr val="black"/>
                </a:solidFill>
                <a:latin typeface="Arial Narrow" panose="020B0606020202030204" pitchFamily="34" charset="0"/>
              </a:rPr>
              <a:t>To supplement existing approach on management of asbestos to strengthen asbestos management system in the country. </a:t>
            </a:r>
            <a:endParaRPr lang="en-ZA" sz="2000" dirty="0">
              <a:solidFill>
                <a:prstClr val="black"/>
              </a:solidFill>
              <a:latin typeface="Arial Narrow" panose="020B0606020202030204" pitchFamily="34" charset="0"/>
            </a:endParaRPr>
          </a:p>
          <a:p>
            <a:endParaRPr lang="en-US" dirty="0">
              <a:solidFill>
                <a:srgbClr val="008000"/>
              </a:solidFill>
            </a:endParaRPr>
          </a:p>
        </p:txBody>
      </p:sp>
    </p:spTree>
    <p:extLst>
      <p:ext uri="{BB962C8B-B14F-4D97-AF65-F5344CB8AC3E}">
        <p14:creationId xmlns:p14="http://schemas.microsoft.com/office/powerpoint/2010/main" val="367902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901</Words>
  <Application>Microsoft Office PowerPoint</Application>
  <PresentationFormat>On-screen Show (4:3)</PresentationFormat>
  <Paragraphs>97</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Narrow</vt:lpstr>
      <vt:lpstr>Calibri</vt:lpstr>
      <vt:lpstr>Office Theme</vt:lpstr>
      <vt:lpstr>Concept: National Asbestos Awareness Strategy</vt:lpstr>
      <vt:lpstr>PRESENTATION FRAMEWORK</vt:lpstr>
      <vt:lpstr>Definition of Asbestos</vt:lpstr>
      <vt:lpstr>Forms of Asbestos</vt:lpstr>
      <vt:lpstr>Uses of Asbestos Material</vt:lpstr>
      <vt:lpstr>Legislative framework</vt:lpstr>
      <vt:lpstr>Problem statement</vt:lpstr>
      <vt:lpstr>National Asbestos Strategy</vt:lpstr>
      <vt:lpstr>Objectives of the National Asbestos Strategy</vt:lpstr>
      <vt:lpstr>Concept- Asbestos Awareness Strategy</vt:lpstr>
      <vt:lpstr>Activities</vt:lpstr>
      <vt:lpstr>Expected Outcomes</vt:lpstr>
      <vt:lpstr>The questions to be answered</vt:lpstr>
      <vt:lpstr>Conclusion</vt:lpstr>
      <vt:lpstr>PowerPoint Presentation</vt:lpstr>
    </vt:vector>
  </TitlesOfParts>
  <Company>Environmental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Mashudu Nevuvha</cp:lastModifiedBy>
  <cp:revision>30</cp:revision>
  <dcterms:created xsi:type="dcterms:W3CDTF">2014-01-14T11:52:39Z</dcterms:created>
  <dcterms:modified xsi:type="dcterms:W3CDTF">2017-03-24T07:17:24Z</dcterms:modified>
</cp:coreProperties>
</file>