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88" r:id="rId3"/>
    <p:sldId id="316" r:id="rId4"/>
    <p:sldId id="315" r:id="rId5"/>
    <p:sldId id="261" r:id="rId6"/>
    <p:sldId id="299" r:id="rId7"/>
    <p:sldId id="317" r:id="rId8"/>
    <p:sldId id="318" r:id="rId9"/>
    <p:sldId id="319" r:id="rId10"/>
    <p:sldId id="320" r:id="rId11"/>
    <p:sldId id="290" r:id="rId12"/>
    <p:sldId id="321" r:id="rId13"/>
    <p:sldId id="296" r:id="rId14"/>
    <p:sldId id="298" r:id="rId15"/>
    <p:sldId id="323" r:id="rId16"/>
    <p:sldId id="322" r:id="rId17"/>
    <p:sldId id="314" r:id="rId18"/>
    <p:sldId id="259"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4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95D87-9E81-4BED-A068-5584D57C7598}" type="datetimeFigureOut">
              <a:rPr lang="en-ZA" smtClean="0"/>
              <a:t>2017/03/23</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ADCA-4303-49EC-B1AD-C5CF896E7F89}" type="slidenum">
              <a:rPr lang="en-ZA" smtClean="0"/>
              <a:t>‹#›</a:t>
            </a:fld>
            <a:endParaRPr lang="en-ZA"/>
          </a:p>
        </p:txBody>
      </p:sp>
    </p:spTree>
    <p:extLst>
      <p:ext uri="{BB962C8B-B14F-4D97-AF65-F5344CB8AC3E}">
        <p14:creationId xmlns:p14="http://schemas.microsoft.com/office/powerpoint/2010/main" val="417848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F14F582-EED3-4D5F-A9E7-7627244BBFBA}" type="datetimeFigureOut">
              <a:rPr lang="en-US"/>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1DEFF3-1868-4C8A-860E-0E26D7AF94B2}" type="slidenum">
              <a:rPr lang="en-US" altLang="en-US"/>
              <a:pPr>
                <a:defRPr/>
              </a:pPr>
              <a:t>‹#›</a:t>
            </a:fld>
            <a:endParaRPr lang="en-US" altLang="en-US"/>
          </a:p>
        </p:txBody>
      </p:sp>
    </p:spTree>
    <p:extLst>
      <p:ext uri="{BB962C8B-B14F-4D97-AF65-F5344CB8AC3E}">
        <p14:creationId xmlns:p14="http://schemas.microsoft.com/office/powerpoint/2010/main" val="95355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FB79BD-0D05-4A50-8632-6EAB91357D7D}" type="datetimeFigureOut">
              <a:rPr lang="en-US"/>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2BCC19-4711-49D1-B0D0-34A31ADBF707}" type="slidenum">
              <a:rPr lang="en-US" altLang="en-US"/>
              <a:pPr>
                <a:defRPr/>
              </a:pPr>
              <a:t>‹#›</a:t>
            </a:fld>
            <a:endParaRPr lang="en-US" altLang="en-US"/>
          </a:p>
        </p:txBody>
      </p:sp>
    </p:spTree>
    <p:extLst>
      <p:ext uri="{BB962C8B-B14F-4D97-AF65-F5344CB8AC3E}">
        <p14:creationId xmlns:p14="http://schemas.microsoft.com/office/powerpoint/2010/main" val="72337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81D79D-37C1-4939-B0C3-639ABB2D8BA8}" type="datetimeFigureOut">
              <a:rPr lang="en-US"/>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17BC7F-CCAB-496F-BF42-63C310626691}" type="slidenum">
              <a:rPr lang="en-US" altLang="en-US"/>
              <a:pPr>
                <a:defRPr/>
              </a:pPr>
              <a:t>‹#›</a:t>
            </a:fld>
            <a:endParaRPr lang="en-US" altLang="en-US"/>
          </a:p>
        </p:txBody>
      </p:sp>
    </p:spTree>
    <p:extLst>
      <p:ext uri="{BB962C8B-B14F-4D97-AF65-F5344CB8AC3E}">
        <p14:creationId xmlns:p14="http://schemas.microsoft.com/office/powerpoint/2010/main" val="115259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63E206-405E-40F7-9CC5-C3A71BCE294B}" type="datetimeFigureOut">
              <a:rPr lang="en-US"/>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7B7E27-C8F8-4183-9D3F-7C5E7C6F0504}" type="slidenum">
              <a:rPr lang="en-US" altLang="en-US"/>
              <a:pPr>
                <a:defRPr/>
              </a:pPr>
              <a:t>‹#›</a:t>
            </a:fld>
            <a:endParaRPr lang="en-US" altLang="en-US"/>
          </a:p>
        </p:txBody>
      </p:sp>
    </p:spTree>
    <p:extLst>
      <p:ext uri="{BB962C8B-B14F-4D97-AF65-F5344CB8AC3E}">
        <p14:creationId xmlns:p14="http://schemas.microsoft.com/office/powerpoint/2010/main" val="110013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CB68DD-3002-43B8-A8A0-E1C14D56AFA2}" type="datetimeFigureOut">
              <a:rPr lang="en-US"/>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1775A6-6929-4182-A894-CB1D7C5B9B18}" type="slidenum">
              <a:rPr lang="en-US" altLang="en-US"/>
              <a:pPr>
                <a:defRPr/>
              </a:pPr>
              <a:t>‹#›</a:t>
            </a:fld>
            <a:endParaRPr lang="en-US" altLang="en-US"/>
          </a:p>
        </p:txBody>
      </p:sp>
    </p:spTree>
    <p:extLst>
      <p:ext uri="{BB962C8B-B14F-4D97-AF65-F5344CB8AC3E}">
        <p14:creationId xmlns:p14="http://schemas.microsoft.com/office/powerpoint/2010/main" val="123524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E6E27D7-DB52-4314-B78C-66848C043031}" type="datetimeFigureOut">
              <a:rPr lang="en-US"/>
              <a:pPr>
                <a:defRPr/>
              </a:pPr>
              <a:t>3/23/2017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475E22-0DDA-4F67-BD1B-8EF4162222DE}" type="slidenum">
              <a:rPr lang="en-US" altLang="en-US"/>
              <a:pPr>
                <a:defRPr/>
              </a:pPr>
              <a:t>‹#›</a:t>
            </a:fld>
            <a:endParaRPr lang="en-US" altLang="en-US"/>
          </a:p>
        </p:txBody>
      </p:sp>
    </p:spTree>
    <p:extLst>
      <p:ext uri="{BB962C8B-B14F-4D97-AF65-F5344CB8AC3E}">
        <p14:creationId xmlns:p14="http://schemas.microsoft.com/office/powerpoint/2010/main" val="374969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34A973-93EC-4263-BB88-85CCB5A52BB3}" type="datetimeFigureOut">
              <a:rPr lang="en-US"/>
              <a:pPr>
                <a:defRPr/>
              </a:pPr>
              <a:t>3/23/2017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B34360-3793-4C36-96E4-4DCBA818AA34}" type="slidenum">
              <a:rPr lang="en-US" altLang="en-US"/>
              <a:pPr>
                <a:defRPr/>
              </a:pPr>
              <a:t>‹#›</a:t>
            </a:fld>
            <a:endParaRPr lang="en-US" altLang="en-US"/>
          </a:p>
        </p:txBody>
      </p:sp>
    </p:spTree>
    <p:extLst>
      <p:ext uri="{BB962C8B-B14F-4D97-AF65-F5344CB8AC3E}">
        <p14:creationId xmlns:p14="http://schemas.microsoft.com/office/powerpoint/2010/main" val="92680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E3C052-3A33-4DCD-9664-88C93B94DAFB}" type="datetimeFigureOut">
              <a:rPr lang="en-US"/>
              <a:pPr>
                <a:defRPr/>
              </a:pPr>
              <a:t>3/23/2017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501701-5DB6-4CD8-8939-1297433DBB96}" type="slidenum">
              <a:rPr lang="en-US" altLang="en-US"/>
              <a:pPr>
                <a:defRPr/>
              </a:pPr>
              <a:t>‹#›</a:t>
            </a:fld>
            <a:endParaRPr lang="en-US" altLang="en-US"/>
          </a:p>
        </p:txBody>
      </p:sp>
    </p:spTree>
    <p:extLst>
      <p:ext uri="{BB962C8B-B14F-4D97-AF65-F5344CB8AC3E}">
        <p14:creationId xmlns:p14="http://schemas.microsoft.com/office/powerpoint/2010/main" val="110212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61217-E592-46D7-8BD0-482537985A0A}" type="datetimeFigureOut">
              <a:rPr lang="en-US"/>
              <a:pPr>
                <a:defRPr/>
              </a:pPr>
              <a:t>3/23/2017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EF1426-9622-43D1-B1F6-6376B422BE7F}" type="slidenum">
              <a:rPr lang="en-US" altLang="en-US"/>
              <a:pPr>
                <a:defRPr/>
              </a:pPr>
              <a:t>‹#›</a:t>
            </a:fld>
            <a:endParaRPr lang="en-US" altLang="en-US"/>
          </a:p>
        </p:txBody>
      </p:sp>
    </p:spTree>
    <p:extLst>
      <p:ext uri="{BB962C8B-B14F-4D97-AF65-F5344CB8AC3E}">
        <p14:creationId xmlns:p14="http://schemas.microsoft.com/office/powerpoint/2010/main" val="337610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666F8-8B8F-4A84-9CFE-467101ED6CE0}" type="datetimeFigureOut">
              <a:rPr lang="en-US"/>
              <a:pPr>
                <a:defRPr/>
              </a:pPr>
              <a:t>3/23/2017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A641B4-6A04-48AA-85A6-0969E8405221}" type="slidenum">
              <a:rPr lang="en-US" altLang="en-US"/>
              <a:pPr>
                <a:defRPr/>
              </a:pPr>
              <a:t>‹#›</a:t>
            </a:fld>
            <a:endParaRPr lang="en-US" altLang="en-US"/>
          </a:p>
        </p:txBody>
      </p:sp>
    </p:spTree>
    <p:extLst>
      <p:ext uri="{BB962C8B-B14F-4D97-AF65-F5344CB8AC3E}">
        <p14:creationId xmlns:p14="http://schemas.microsoft.com/office/powerpoint/2010/main" val="178004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14C889-EEAC-490A-8D9A-62CF606A3964}" type="datetimeFigureOut">
              <a:rPr lang="en-US"/>
              <a:pPr>
                <a:defRPr/>
              </a:pPr>
              <a:t>3/23/2017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D8571B-A7C1-47DF-AB70-7471A959A917}" type="slidenum">
              <a:rPr lang="en-US" altLang="en-US"/>
              <a:pPr>
                <a:defRPr/>
              </a:pPr>
              <a:t>‹#›</a:t>
            </a:fld>
            <a:endParaRPr lang="en-US" altLang="en-US"/>
          </a:p>
        </p:txBody>
      </p:sp>
    </p:spTree>
    <p:extLst>
      <p:ext uri="{BB962C8B-B14F-4D97-AF65-F5344CB8AC3E}">
        <p14:creationId xmlns:p14="http://schemas.microsoft.com/office/powerpoint/2010/main" val="153024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B7C4417-E1FF-4C25-A394-C40CF413161F}" type="datetimeFigureOut">
              <a:rPr lang="en-US"/>
              <a:pPr>
                <a:defRPr/>
              </a:pPr>
              <a:t>3/23/2017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8E6AB032-1313-48B6-9420-A474DE4876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tshitangoni@environment.gov.za"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Mphaladi@environment.gov.z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481013" y="1027113"/>
            <a:ext cx="7977187" cy="898525"/>
          </a:xfrm>
        </p:spPr>
        <p:txBody>
          <a:bodyPr/>
          <a:lstStyle/>
          <a:p>
            <a:pPr eaLnBrk="1" hangingPunct="1">
              <a:defRPr/>
            </a:pPr>
            <a:r>
              <a:rPr lang="en-US" sz="3200" dirty="0" smtClean="0">
                <a:solidFill>
                  <a:schemeClr val="accent6">
                    <a:lumMod val="20000"/>
                    <a:lumOff val="80000"/>
                  </a:schemeClr>
                </a:solidFill>
                <a:latin typeface="Arial Narrow" pitchFamily="34" charset="0"/>
              </a:rPr>
              <a:t>CONCEPT DOCUMENT ON </a:t>
            </a:r>
            <a:r>
              <a:rPr lang="en-US" sz="3200" dirty="0" smtClean="0">
                <a:solidFill>
                  <a:schemeClr val="accent6">
                    <a:lumMod val="20000"/>
                    <a:lumOff val="80000"/>
                  </a:schemeClr>
                </a:solidFill>
                <a:latin typeface="Arial Narrow" pitchFamily="34" charset="0"/>
              </a:rPr>
              <a:t> </a:t>
            </a:r>
            <a:r>
              <a:rPr lang="en-US" sz="3200" dirty="0" smtClean="0">
                <a:solidFill>
                  <a:schemeClr val="accent6">
                    <a:lumMod val="20000"/>
                    <a:lumOff val="80000"/>
                  </a:schemeClr>
                </a:solidFill>
                <a:latin typeface="Arial Narrow" pitchFamily="34" charset="0"/>
              </a:rPr>
              <a:t>NATIONAL </a:t>
            </a:r>
            <a:r>
              <a:rPr lang="en-US" sz="3200" dirty="0" smtClean="0">
                <a:solidFill>
                  <a:schemeClr val="accent6">
                    <a:lumMod val="20000"/>
                    <a:lumOff val="80000"/>
                  </a:schemeClr>
                </a:solidFill>
                <a:latin typeface="Arial Narrow" pitchFamily="34" charset="0"/>
              </a:rPr>
              <a:t>ASBESTOS  </a:t>
            </a:r>
            <a:r>
              <a:rPr lang="en-US" sz="3200" dirty="0" smtClean="0">
                <a:solidFill>
                  <a:schemeClr val="accent6">
                    <a:lumMod val="20000"/>
                    <a:lumOff val="80000"/>
                  </a:schemeClr>
                </a:solidFill>
                <a:latin typeface="Arial Narrow" pitchFamily="34" charset="0"/>
              </a:rPr>
              <a:t>STRATEGY</a:t>
            </a:r>
          </a:p>
        </p:txBody>
      </p:sp>
      <p:sp>
        <p:nvSpPr>
          <p:cNvPr id="2051" name="Subtitle 2"/>
          <p:cNvSpPr>
            <a:spLocks noGrp="1"/>
          </p:cNvSpPr>
          <p:nvPr>
            <p:ph type="subTitle" idx="1"/>
          </p:nvPr>
        </p:nvSpPr>
        <p:spPr>
          <a:xfrm>
            <a:off x="1146175" y="2357438"/>
            <a:ext cx="6746875" cy="1098550"/>
          </a:xfrm>
        </p:spPr>
        <p:txBody>
          <a:bodyPr/>
          <a:lstStyle/>
          <a:p>
            <a:pPr eaLnBrk="1" hangingPunct="1">
              <a:buFont typeface="Arial" charset="0"/>
              <a:buNone/>
              <a:defRPr/>
            </a:pPr>
            <a:r>
              <a:rPr lang="en-US" sz="2000" dirty="0" smtClean="0">
                <a:solidFill>
                  <a:schemeClr val="accent6">
                    <a:lumMod val="20000"/>
                    <a:lumOff val="80000"/>
                  </a:schemeClr>
                </a:solidFill>
                <a:latin typeface="Arial Narrow" pitchFamily="34" charset="0"/>
              </a:rPr>
              <a:t>Mr Matjelele Phaladi</a:t>
            </a:r>
          </a:p>
          <a:p>
            <a:pPr eaLnBrk="1" hangingPunct="1">
              <a:buFont typeface="Arial" charset="0"/>
              <a:buNone/>
              <a:defRPr/>
            </a:pPr>
            <a:r>
              <a:rPr lang="en-US" sz="2000" dirty="0" smtClean="0">
                <a:solidFill>
                  <a:schemeClr val="accent6">
                    <a:lumMod val="20000"/>
                    <a:lumOff val="80000"/>
                  </a:schemeClr>
                </a:solidFill>
                <a:latin typeface="Arial Narrow" pitchFamily="34" charset="0"/>
              </a:rPr>
              <a:t>Directorate: Land Remediation</a:t>
            </a:r>
          </a:p>
          <a:p>
            <a:pPr eaLnBrk="1" hangingPunct="1">
              <a:buFont typeface="Arial" charset="0"/>
              <a:buNone/>
              <a:defRPr/>
            </a:pPr>
            <a:r>
              <a:rPr lang="en-US" sz="2000" dirty="0" smtClean="0">
                <a:solidFill>
                  <a:schemeClr val="accent6">
                    <a:lumMod val="20000"/>
                    <a:lumOff val="80000"/>
                  </a:schemeClr>
                </a:solidFill>
                <a:latin typeface="Arial Narrow" pitchFamily="34" charset="0"/>
              </a:rPr>
              <a:t>National Department of Environmental Affairs</a:t>
            </a:r>
          </a:p>
        </p:txBody>
      </p:sp>
      <p:sp>
        <p:nvSpPr>
          <p:cNvPr id="2052" name="TextBox 8"/>
          <p:cNvSpPr txBox="1">
            <a:spLocks noChangeArrowheads="1"/>
          </p:cNvSpPr>
          <p:nvPr/>
        </p:nvSpPr>
        <p:spPr bwMode="auto">
          <a:xfrm>
            <a:off x="3201988" y="5011738"/>
            <a:ext cx="2419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FFFFFF"/>
                </a:solidFill>
              </a:rPr>
              <a:t>Chemicals and Waste Management</a:t>
            </a:r>
          </a:p>
          <a:p>
            <a:pPr eaLnBrk="1" hangingPunct="1">
              <a:spcBef>
                <a:spcPct val="0"/>
              </a:spcBef>
              <a:buFontTx/>
              <a:buNone/>
            </a:pPr>
            <a:endParaRPr lang="en-US" altLang="en-US" sz="1200"/>
          </a:p>
          <a:p>
            <a:pPr eaLnBrk="1" hangingPunct="1">
              <a:spcBef>
                <a:spcPct val="0"/>
              </a:spcBef>
              <a:buFontTx/>
              <a:buNone/>
            </a:pPr>
            <a:endParaRPr lang="en-US" altLang="en-US" sz="1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PROCESS TO NOTIFY WHEN UNDERTAKING ASBESTOS WORK</a:t>
            </a:r>
          </a:p>
        </p:txBody>
      </p:sp>
      <p:sp>
        <p:nvSpPr>
          <p:cNvPr id="4099" name="Content Placeholder 2"/>
          <p:cNvSpPr>
            <a:spLocks noGrp="1"/>
          </p:cNvSpPr>
          <p:nvPr>
            <p:ph idx="1"/>
          </p:nvPr>
        </p:nvSpPr>
        <p:spPr>
          <a:xfrm>
            <a:off x="457200" y="1450110"/>
            <a:ext cx="8229600" cy="3372215"/>
          </a:xfrm>
        </p:spPr>
        <p:txBody>
          <a:bodyPr/>
          <a:lstStyle/>
          <a:p>
            <a:pPr>
              <a:buFont typeface="Wingdings" panose="05000000000000000000" pitchFamily="2" charset="2"/>
              <a:buChar char="Ø"/>
            </a:pPr>
            <a:r>
              <a:rPr lang="en-ZA" sz="2000" dirty="0">
                <a:latin typeface="Arial Narrow" panose="020B0606020202030204" pitchFamily="34" charset="0"/>
              </a:rPr>
              <a:t>Any employer  that will potentially expose employees to asbestos dust must in writing notify the Department of Labour of the intended work 14 day prior to commencements and written notifications must include at least the – </a:t>
            </a:r>
          </a:p>
          <a:p>
            <a:pPr lvl="0"/>
            <a:r>
              <a:rPr lang="en-GB" sz="2000" dirty="0">
                <a:latin typeface="Arial Narrow" panose="020B0606020202030204" pitchFamily="34" charset="0"/>
              </a:rPr>
              <a:t>Location and venue of where the asbestos work will be done;</a:t>
            </a:r>
            <a:endParaRPr lang="en-ZA" sz="2000" dirty="0">
              <a:latin typeface="Arial Narrow" panose="020B0606020202030204" pitchFamily="34" charset="0"/>
            </a:endParaRPr>
          </a:p>
          <a:p>
            <a:pPr lvl="0"/>
            <a:r>
              <a:rPr lang="en-GB" sz="2000" dirty="0">
                <a:latin typeface="Arial Narrow" panose="020B0606020202030204" pitchFamily="34" charset="0"/>
              </a:rPr>
              <a:t>Type and volume of asbestos to be removed;</a:t>
            </a:r>
            <a:endParaRPr lang="en-ZA" sz="2000" dirty="0">
              <a:latin typeface="Arial Narrow" panose="020B0606020202030204" pitchFamily="34" charset="0"/>
            </a:endParaRPr>
          </a:p>
          <a:p>
            <a:pPr lvl="0"/>
            <a:r>
              <a:rPr lang="en-GB" sz="2000" dirty="0">
                <a:latin typeface="Arial Narrow" panose="020B0606020202030204" pitchFamily="34" charset="0"/>
              </a:rPr>
              <a:t>Name  and contact details of the – </a:t>
            </a:r>
            <a:endParaRPr lang="en-ZA" sz="2000" dirty="0">
              <a:latin typeface="Arial Narrow" panose="020B0606020202030204" pitchFamily="34" charset="0"/>
            </a:endParaRPr>
          </a:p>
          <a:p>
            <a:pPr lvl="0"/>
            <a:r>
              <a:rPr lang="en-GB" sz="2000" dirty="0">
                <a:latin typeface="Arial Narrow" panose="020B0606020202030204" pitchFamily="34" charset="0"/>
              </a:rPr>
              <a:t>Registered asbestos contractor;</a:t>
            </a:r>
            <a:endParaRPr lang="en-ZA" sz="2000" dirty="0">
              <a:latin typeface="Arial Narrow" panose="020B0606020202030204" pitchFamily="34" charset="0"/>
            </a:endParaRPr>
          </a:p>
          <a:p>
            <a:pPr lvl="0"/>
            <a:r>
              <a:rPr lang="en-GB" sz="2000" dirty="0">
                <a:latin typeface="Arial Narrow" panose="020B0606020202030204" pitchFamily="34" charset="0"/>
              </a:rPr>
              <a:t>Approved asbestos inspection authority; and</a:t>
            </a:r>
            <a:endParaRPr lang="en-ZA" sz="2000" dirty="0">
              <a:latin typeface="Arial Narrow" panose="020B0606020202030204" pitchFamily="34" charset="0"/>
            </a:endParaRPr>
          </a:p>
          <a:p>
            <a:pPr lvl="0"/>
            <a:r>
              <a:rPr lang="en-GB" sz="2000" dirty="0">
                <a:latin typeface="Arial Narrow" panose="020B0606020202030204" pitchFamily="34" charset="0"/>
              </a:rPr>
              <a:t>Asbestos client;</a:t>
            </a:r>
            <a:endParaRPr lang="en-ZA" sz="2000" dirty="0">
              <a:latin typeface="Arial Narrow" panose="020B0606020202030204" pitchFamily="34" charset="0"/>
            </a:endParaRPr>
          </a:p>
          <a:p>
            <a:pPr lvl="0"/>
            <a:r>
              <a:rPr lang="en-GB" sz="2000" dirty="0">
                <a:latin typeface="Arial Narrow" panose="020B0606020202030204" pitchFamily="34" charset="0"/>
              </a:rPr>
              <a:t>The date of commencement and estimated completion date of asbestos work.</a:t>
            </a:r>
            <a:endParaRPr lang="en-ZA" sz="2000" dirty="0">
              <a:latin typeface="Arial Narrow" panose="020B0606020202030204" pitchFamily="34" charset="0"/>
            </a:endParaRPr>
          </a:p>
          <a:p>
            <a:pPr marL="0" indent="0">
              <a:buNone/>
            </a:pPr>
            <a:r>
              <a:rPr lang="en-ZA" sz="2000" dirty="0"/>
              <a:t> </a:t>
            </a:r>
          </a:p>
          <a:p>
            <a:pPr marL="0" indent="0" algn="just" eaLnBrk="1" hangingPunct="1">
              <a:buNone/>
            </a:pPr>
            <a:endParaRPr lang="en-ZA" altLang="en-US" sz="2000" dirty="0" smtClean="0">
              <a:latin typeface="Arial Narrow" panose="020B0606020202030204" pitchFamily="34" charset="0"/>
            </a:endParaRPr>
          </a:p>
        </p:txBody>
      </p:sp>
    </p:spTree>
    <p:extLst>
      <p:ext uri="{BB962C8B-B14F-4D97-AF65-F5344CB8AC3E}">
        <p14:creationId xmlns:p14="http://schemas.microsoft.com/office/powerpoint/2010/main" val="3851175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95943"/>
            <a:ext cx="8229600" cy="542631"/>
          </a:xfrm>
        </p:spPr>
        <p:txBody>
          <a:bodyPr/>
          <a:lstStyle/>
          <a:p>
            <a:pPr eaLnBrk="1" hangingPunct="1"/>
            <a:r>
              <a:rPr lang="en-US" altLang="en-US" sz="2800" dirty="0" smtClean="0">
                <a:solidFill>
                  <a:srgbClr val="008000"/>
                </a:solidFill>
                <a:latin typeface="Arial Narrow" panose="020B0606020202030204" pitchFamily="34" charset="0"/>
              </a:rPr>
              <a:t>OPERATIONAL REQUIREMENTS</a:t>
            </a:r>
          </a:p>
        </p:txBody>
      </p:sp>
      <p:sp>
        <p:nvSpPr>
          <p:cNvPr id="3075" name="Content Placeholder 2"/>
          <p:cNvSpPr>
            <a:spLocks noGrp="1"/>
          </p:cNvSpPr>
          <p:nvPr>
            <p:ph idx="1"/>
          </p:nvPr>
        </p:nvSpPr>
        <p:spPr>
          <a:xfrm>
            <a:off x="457200" y="827088"/>
            <a:ext cx="8229600" cy="3965575"/>
          </a:xfrm>
        </p:spPr>
        <p:txBody>
          <a:bodyPr/>
          <a:lstStyle/>
          <a:p>
            <a:pPr>
              <a:buFont typeface="Wingdings" panose="05000000000000000000" pitchFamily="2" charset="2"/>
              <a:buChar char="Ø"/>
            </a:pPr>
            <a:r>
              <a:rPr lang="en-ZA" sz="2000" dirty="0">
                <a:latin typeface="Arial Narrow" panose="020B0606020202030204" pitchFamily="34" charset="0"/>
              </a:rPr>
              <a:t>Asbestos Regulations 2001 provides requirements that need to be in place when employers is handling asbestos which are provided below:</a:t>
            </a:r>
          </a:p>
          <a:p>
            <a:pPr marL="0" indent="0">
              <a:buNone/>
            </a:pPr>
            <a:r>
              <a:rPr lang="en-ZA" sz="1000" dirty="0"/>
              <a:t> </a:t>
            </a:r>
          </a:p>
          <a:p>
            <a:pPr lvl="0"/>
            <a:r>
              <a:rPr lang="en-GB" sz="2000" dirty="0">
                <a:latin typeface="Arial Narrow" panose="020B0606020202030204" pitchFamily="34" charset="0"/>
              </a:rPr>
              <a:t>Employer must provide information and training in accordance with regulation 5 to every employee before exposure to asbestos dust</a:t>
            </a:r>
            <a:endParaRPr lang="en-ZA" sz="2000" dirty="0">
              <a:latin typeface="Arial Narrow" panose="020B0606020202030204" pitchFamily="34" charset="0"/>
            </a:endParaRPr>
          </a:p>
          <a:p>
            <a:pPr lvl="0"/>
            <a:r>
              <a:rPr lang="en-GB" sz="2000" dirty="0">
                <a:latin typeface="Arial Narrow" panose="020B0606020202030204" pitchFamily="34" charset="0"/>
              </a:rPr>
              <a:t>Employer must perform  health risk assessment of the proposed asbestos work</a:t>
            </a:r>
            <a:endParaRPr lang="en-ZA" sz="2000" dirty="0">
              <a:latin typeface="Arial Narrow" panose="020B0606020202030204" pitchFamily="34" charset="0"/>
            </a:endParaRPr>
          </a:p>
          <a:p>
            <a:pPr lvl="0"/>
            <a:r>
              <a:rPr lang="en-GB" sz="2000" dirty="0">
                <a:latin typeface="Arial Narrow" panose="020B0606020202030204" pitchFamily="34" charset="0"/>
              </a:rPr>
              <a:t>Employer must ensure that air monitoring are conducted by an Approved Inspection Authority as indicated by the risk assessment</a:t>
            </a:r>
            <a:endParaRPr lang="en-ZA" sz="2000" dirty="0">
              <a:latin typeface="Arial Narrow" panose="020B0606020202030204" pitchFamily="34" charset="0"/>
            </a:endParaRPr>
          </a:p>
          <a:p>
            <a:pPr lvl="0"/>
            <a:r>
              <a:rPr lang="en-GB" sz="2000" dirty="0">
                <a:latin typeface="Arial Narrow" panose="020B0606020202030204" pitchFamily="34" charset="0"/>
              </a:rPr>
              <a:t>Employer must perform   medical surveillance of all employees likely to be to exposed to asbestos  , that must be done by  Occupational Medicine Practitioner </a:t>
            </a:r>
            <a:endParaRPr lang="en-ZA" sz="2000" dirty="0">
              <a:latin typeface="Arial Narrow" panose="020B0606020202030204" pitchFamily="34" charset="0"/>
            </a:endParaRPr>
          </a:p>
          <a:p>
            <a:pPr lvl="0"/>
            <a:r>
              <a:rPr lang="en-GB" sz="2000" dirty="0">
                <a:latin typeface="Arial Narrow" panose="020B0606020202030204" pitchFamily="34" charset="0"/>
              </a:rPr>
              <a:t>Employer must put  in place control through implementation of the hierarchy of control:  Elimination; substitution; engineering controls; administrative controls; personal protective equipment</a:t>
            </a:r>
            <a:br>
              <a:rPr lang="en-GB" sz="2000" dirty="0">
                <a:latin typeface="Arial Narrow" panose="020B0606020202030204" pitchFamily="34" charset="0"/>
              </a:rPr>
            </a:br>
            <a:endParaRPr lang="en-ZA" sz="2000" dirty="0">
              <a:latin typeface="Arial Narrow" panose="020B0606020202030204" pitchFamily="34" charset="0"/>
            </a:endParaRPr>
          </a:p>
          <a:p>
            <a:pPr marL="0" indent="0" eaLnBrk="1" hangingPunct="1">
              <a:buNone/>
              <a:defRPr/>
            </a:pPr>
            <a:endParaRPr lang="en-ZA" sz="1000" dirty="0" smtClean="0">
              <a:latin typeface="Arial Narrow" pitchFamily="34" charset="0"/>
            </a:endParaRPr>
          </a:p>
          <a:p>
            <a:pPr eaLnBrk="1" hangingPunct="1">
              <a:buFont typeface="Wingdings" panose="05000000000000000000" pitchFamily="2" charset="2"/>
              <a:buChar char="Ø"/>
              <a:defRPr/>
            </a:pPr>
            <a:endParaRPr lang="en-ZA" sz="2400" dirty="0" smtClean="0">
              <a:latin typeface="Arial Narrow" pitchFamily="34" charset="0"/>
            </a:endParaRPr>
          </a:p>
          <a:p>
            <a:pPr eaLnBrk="1" hangingPunct="1">
              <a:buFont typeface="Wingdings" panose="05000000000000000000" pitchFamily="2" charset="2"/>
              <a:buChar char="Ø"/>
              <a:defRPr/>
            </a:pPr>
            <a:endParaRPr lang="en-ZA" sz="2400" dirty="0" smtClean="0">
              <a:latin typeface="Arial Narrow" pitchFamily="34" charset="0"/>
            </a:endParaRPr>
          </a:p>
          <a:p>
            <a:pPr eaLnBrk="1" hangingPunct="1">
              <a:buFont typeface="Arial" charset="0"/>
              <a:buChar char="•"/>
              <a:defRPr/>
            </a:pPr>
            <a:endParaRPr lang="en-ZA" sz="2000" dirty="0" smtClean="0"/>
          </a:p>
          <a:p>
            <a:pPr eaLnBrk="1" hangingPunct="1">
              <a:buFont typeface="Arial" charset="0"/>
              <a:buChar char="•"/>
              <a:defRPr/>
            </a:pPr>
            <a:endParaRPr lang="en-ZA" sz="2000" dirty="0" smtClean="0"/>
          </a:p>
          <a:p>
            <a:pPr marL="0" indent="0" eaLnBrk="1" hangingPunct="1">
              <a:buFont typeface="Arial" charset="0"/>
              <a:buNone/>
              <a:defRPr/>
            </a:pPr>
            <a:endParaRPr lang="en-ZA" sz="2000" dirty="0"/>
          </a:p>
          <a:p>
            <a:pPr eaLnBrk="1" hangingPunct="1">
              <a:buFont typeface="Arial" charset="0"/>
              <a:buChar char="•"/>
              <a:defRPr/>
            </a:pPr>
            <a:endParaRPr lang="en-US" sz="2400" dirty="0" smtClean="0">
              <a:solidFill>
                <a:srgbClr val="008000"/>
              </a:solidFill>
            </a:endParaRPr>
          </a:p>
        </p:txBody>
      </p:sp>
      <p:sp>
        <p:nvSpPr>
          <p:cNvPr id="2" name="Rectangle 1"/>
          <p:cNvSpPr/>
          <p:nvPr/>
        </p:nvSpPr>
        <p:spPr>
          <a:xfrm>
            <a:off x="671804" y="931229"/>
            <a:ext cx="7501812" cy="523220"/>
          </a:xfrm>
          <a:prstGeom prst="rect">
            <a:avLst/>
          </a:prstGeom>
        </p:spPr>
        <p:txBody>
          <a:bodyPr wrap="square">
            <a:spAutoFit/>
          </a:bodyPr>
          <a:lstStyle/>
          <a:p>
            <a:pPr algn="just"/>
            <a:endParaRPr lang="en-ZA" altLang="en-US" sz="2800" dirty="0">
              <a:latin typeface="Arial Narrow" panose="020B0606020202030204" pitchFamily="34" charset="0"/>
            </a:endParaRPr>
          </a:p>
        </p:txBody>
      </p:sp>
    </p:spTree>
    <p:extLst>
      <p:ext uri="{BB962C8B-B14F-4D97-AF65-F5344CB8AC3E}">
        <p14:creationId xmlns:p14="http://schemas.microsoft.com/office/powerpoint/2010/main" val="2751440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95943"/>
            <a:ext cx="8229600" cy="542631"/>
          </a:xfrm>
        </p:spPr>
        <p:txBody>
          <a:bodyPr/>
          <a:lstStyle/>
          <a:p>
            <a:pPr eaLnBrk="1" hangingPunct="1"/>
            <a:r>
              <a:rPr lang="en-US" altLang="en-US" sz="2800" dirty="0" smtClean="0">
                <a:solidFill>
                  <a:srgbClr val="008000"/>
                </a:solidFill>
                <a:latin typeface="Arial Narrow" panose="020B0606020202030204" pitchFamily="34" charset="0"/>
              </a:rPr>
              <a:t>OPERATIONAL REQUIREMENTS</a:t>
            </a:r>
          </a:p>
        </p:txBody>
      </p:sp>
      <p:sp>
        <p:nvSpPr>
          <p:cNvPr id="3075" name="Content Placeholder 2"/>
          <p:cNvSpPr>
            <a:spLocks noGrp="1"/>
          </p:cNvSpPr>
          <p:nvPr>
            <p:ph idx="1"/>
          </p:nvPr>
        </p:nvSpPr>
        <p:spPr>
          <a:xfrm>
            <a:off x="457200" y="827088"/>
            <a:ext cx="8229600" cy="3965575"/>
          </a:xfrm>
        </p:spPr>
        <p:txBody>
          <a:bodyPr/>
          <a:lstStyle/>
          <a:p>
            <a:pPr lvl="0"/>
            <a:r>
              <a:rPr lang="en-GB" sz="2000" dirty="0" smtClean="0">
                <a:latin typeface="Arial Narrow" panose="020B0606020202030204" pitchFamily="34" charset="0"/>
              </a:rPr>
              <a:t>Ensure </a:t>
            </a:r>
            <a:r>
              <a:rPr lang="en-GB" sz="2000" dirty="0">
                <a:latin typeface="Arial Narrow" panose="020B0606020202030204" pitchFamily="34" charset="0"/>
              </a:rPr>
              <a:t>good housekeeping to prevent/limit exposure to asbestos</a:t>
            </a:r>
            <a:endParaRPr lang="en-ZA" sz="2000" dirty="0">
              <a:latin typeface="Arial Narrow" panose="020B0606020202030204" pitchFamily="34" charset="0"/>
            </a:endParaRPr>
          </a:p>
          <a:p>
            <a:pPr lvl="0"/>
            <a:r>
              <a:rPr lang="en-GB" sz="2000" dirty="0">
                <a:latin typeface="Arial Narrow" panose="020B0606020202030204" pitchFamily="34" charset="0"/>
              </a:rPr>
              <a:t>Provide at no cost, personal protective and respiratory protective equipment &amp; training on use and safe disposal facilities</a:t>
            </a:r>
            <a:endParaRPr lang="en-ZA" sz="2000" dirty="0">
              <a:latin typeface="Arial Narrow" panose="020B0606020202030204" pitchFamily="34" charset="0"/>
            </a:endParaRPr>
          </a:p>
          <a:p>
            <a:pPr lvl="0"/>
            <a:r>
              <a:rPr lang="en-GB" sz="2000" dirty="0">
                <a:latin typeface="Arial Narrow" panose="020B0606020202030204" pitchFamily="34" charset="0"/>
              </a:rPr>
              <a:t>Keep records of exposure, training &amp; medicals of all exposed employees</a:t>
            </a:r>
            <a:endParaRPr lang="en-ZA" sz="2000" dirty="0">
              <a:latin typeface="Arial Narrow" panose="020B0606020202030204" pitchFamily="34" charset="0"/>
            </a:endParaRPr>
          </a:p>
          <a:p>
            <a:pPr lvl="0"/>
            <a:r>
              <a:rPr lang="en-GB" sz="2000" dirty="0">
                <a:latin typeface="Arial Narrow" panose="020B0606020202030204" pitchFamily="34" charset="0"/>
              </a:rPr>
              <a:t>Ensure asbestos waste are disposed in accordance with Regulation 20 &amp; ladled </a:t>
            </a:r>
            <a:endParaRPr lang="en-ZA" sz="2000" dirty="0">
              <a:latin typeface="Arial Narrow" panose="020B0606020202030204" pitchFamily="34" charset="0"/>
            </a:endParaRPr>
          </a:p>
          <a:p>
            <a:r>
              <a:rPr lang="en-ZA" sz="2000" dirty="0">
                <a:latin typeface="Arial Narrow" panose="020B0606020202030204" pitchFamily="34" charset="0"/>
              </a:rPr>
              <a:t>Any employer/ Contractor who intends to remove asbestos building materials shall register with the Chief Inspector as Registered Asbestos Contractor. (Application guideline available from </a:t>
            </a:r>
            <a:r>
              <a:rPr lang="en-ZA" sz="2000" dirty="0" err="1">
                <a:latin typeface="Arial Narrow" panose="020B0606020202030204" pitchFamily="34" charset="0"/>
              </a:rPr>
              <a:t>DoL</a:t>
            </a:r>
            <a:r>
              <a:rPr lang="en-ZA" sz="2000" dirty="0">
                <a:latin typeface="Arial Narrow" panose="020B0606020202030204" pitchFamily="34" charset="0"/>
              </a:rPr>
              <a:t>)</a:t>
            </a:r>
          </a:p>
          <a:p>
            <a:pPr eaLnBrk="1" hangingPunct="1">
              <a:buFont typeface="Wingdings" panose="05000000000000000000" pitchFamily="2" charset="2"/>
              <a:buChar char="Ø"/>
              <a:defRPr/>
            </a:pPr>
            <a:endParaRPr lang="en-ZA" sz="2000" dirty="0" smtClean="0">
              <a:latin typeface="Arial Narrow" pitchFamily="34" charset="0"/>
            </a:endParaRPr>
          </a:p>
          <a:p>
            <a:pPr eaLnBrk="1" hangingPunct="1">
              <a:buFont typeface="Wingdings" panose="05000000000000000000" pitchFamily="2" charset="2"/>
              <a:buChar char="Ø"/>
              <a:defRPr/>
            </a:pPr>
            <a:endParaRPr lang="en-ZA" sz="2000" dirty="0" smtClean="0">
              <a:latin typeface="Arial Narrow" pitchFamily="34" charset="0"/>
            </a:endParaRPr>
          </a:p>
          <a:p>
            <a:pPr eaLnBrk="1" hangingPunct="1">
              <a:buFont typeface="Wingdings" panose="05000000000000000000" pitchFamily="2" charset="2"/>
              <a:buChar char="Ø"/>
              <a:defRPr/>
            </a:pPr>
            <a:endParaRPr lang="en-ZA" sz="2000" dirty="0" smtClean="0">
              <a:latin typeface="Arial Narrow" pitchFamily="34" charset="0"/>
            </a:endParaRPr>
          </a:p>
          <a:p>
            <a:pPr eaLnBrk="1" hangingPunct="1">
              <a:buFont typeface="Arial" charset="0"/>
              <a:buChar char="•"/>
              <a:defRPr/>
            </a:pPr>
            <a:endParaRPr lang="en-ZA" sz="2000" dirty="0" smtClean="0"/>
          </a:p>
          <a:p>
            <a:pPr eaLnBrk="1" hangingPunct="1">
              <a:buFont typeface="Arial" charset="0"/>
              <a:buChar char="•"/>
              <a:defRPr/>
            </a:pPr>
            <a:endParaRPr lang="en-ZA" sz="2000" dirty="0" smtClean="0"/>
          </a:p>
          <a:p>
            <a:pPr marL="0" indent="0" eaLnBrk="1" hangingPunct="1">
              <a:buFont typeface="Arial" charset="0"/>
              <a:buNone/>
              <a:defRPr/>
            </a:pPr>
            <a:endParaRPr lang="en-ZA" sz="2000" dirty="0"/>
          </a:p>
          <a:p>
            <a:pPr eaLnBrk="1" hangingPunct="1">
              <a:buFont typeface="Arial" charset="0"/>
              <a:buChar char="•"/>
              <a:defRPr/>
            </a:pPr>
            <a:endParaRPr lang="en-US" sz="2400" dirty="0" smtClean="0">
              <a:solidFill>
                <a:srgbClr val="008000"/>
              </a:solidFill>
            </a:endParaRPr>
          </a:p>
        </p:txBody>
      </p:sp>
      <p:sp>
        <p:nvSpPr>
          <p:cNvPr id="2" name="Rectangle 1"/>
          <p:cNvSpPr/>
          <p:nvPr/>
        </p:nvSpPr>
        <p:spPr>
          <a:xfrm>
            <a:off x="671804" y="931229"/>
            <a:ext cx="7501812" cy="523220"/>
          </a:xfrm>
          <a:prstGeom prst="rect">
            <a:avLst/>
          </a:prstGeom>
        </p:spPr>
        <p:txBody>
          <a:bodyPr wrap="square">
            <a:spAutoFit/>
          </a:bodyPr>
          <a:lstStyle/>
          <a:p>
            <a:pPr algn="just"/>
            <a:endParaRPr lang="en-ZA" altLang="en-US" sz="2800" dirty="0">
              <a:latin typeface="Arial Narrow" panose="020B0606020202030204" pitchFamily="34" charset="0"/>
            </a:endParaRPr>
          </a:p>
        </p:txBody>
      </p:sp>
    </p:spTree>
    <p:extLst>
      <p:ext uri="{BB962C8B-B14F-4D97-AF65-F5344CB8AC3E}">
        <p14:creationId xmlns:p14="http://schemas.microsoft.com/office/powerpoint/2010/main" val="242360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9"/>
            <a:ext cx="8229600" cy="723738"/>
          </a:xfrm>
        </p:spPr>
        <p:txBody>
          <a:bodyPr/>
          <a:lstStyle/>
          <a:p>
            <a:pPr eaLnBrk="1" hangingPunct="1"/>
            <a:r>
              <a:rPr lang="en-ZA" altLang="en-US" sz="2800" dirty="0" smtClean="0">
                <a:solidFill>
                  <a:srgbClr val="00B050"/>
                </a:solidFill>
                <a:latin typeface="Arial Narrow" panose="020B0606020202030204" pitchFamily="34" charset="0"/>
              </a:rPr>
              <a:t>PROCESS FLOW OF  PART 8 OF WASTE ACT </a:t>
            </a:r>
            <a:endParaRPr lang="en-US" altLang="en-US" sz="2800" b="1" dirty="0" smtClean="0">
              <a:solidFill>
                <a:srgbClr val="008000"/>
              </a:solidFill>
              <a:latin typeface="Arial Narrow" panose="020B0606020202030204" pitchFamily="34" charset="0"/>
            </a:endParaRPr>
          </a:p>
        </p:txBody>
      </p:sp>
      <p:sp>
        <p:nvSpPr>
          <p:cNvPr id="5" name="Content Placeholder 4"/>
          <p:cNvSpPr>
            <a:spLocks noGrp="1"/>
          </p:cNvSpPr>
          <p:nvPr>
            <p:ph idx="1"/>
          </p:nvPr>
        </p:nvSpPr>
        <p:spPr>
          <a:xfrm>
            <a:off x="2272845" y="1109455"/>
            <a:ext cx="3657601" cy="42849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marL="0" indent="0" algn="ctr">
              <a:buNone/>
              <a:defRPr/>
            </a:pPr>
            <a:r>
              <a:rPr lang="en-ZA" sz="1400" dirty="0">
                <a:latin typeface="Arial Narrow" panose="020B0606020202030204" pitchFamily="34" charset="0"/>
              </a:rPr>
              <a:t>Notification of investigation areas</a:t>
            </a:r>
          </a:p>
        </p:txBody>
      </p:sp>
      <p:sp>
        <p:nvSpPr>
          <p:cNvPr id="6" name="Rounded Rectangle 5"/>
          <p:cNvSpPr/>
          <p:nvPr/>
        </p:nvSpPr>
        <p:spPr>
          <a:xfrm>
            <a:off x="2272844" y="1813822"/>
            <a:ext cx="3657602" cy="545322"/>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a:latin typeface="Arial Narrow" panose="020B0606020202030204" pitchFamily="34" charset="0"/>
              </a:rPr>
              <a:t>Acknowledgement of notification and advise applicant to undertake Site Assessment</a:t>
            </a:r>
          </a:p>
        </p:txBody>
      </p:sp>
      <p:sp>
        <p:nvSpPr>
          <p:cNvPr id="7" name="Rounded Rectangle 6"/>
          <p:cNvSpPr/>
          <p:nvPr/>
        </p:nvSpPr>
        <p:spPr>
          <a:xfrm>
            <a:off x="2272845" y="2579580"/>
            <a:ext cx="3657602" cy="442684"/>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a:latin typeface="Arial Narrow" panose="020B0606020202030204" pitchFamily="34" charset="0"/>
              </a:rPr>
              <a:t>Submission of Site Assessment Report (SAR)</a:t>
            </a:r>
          </a:p>
        </p:txBody>
      </p:sp>
      <p:sp>
        <p:nvSpPr>
          <p:cNvPr id="8" name="Rounded Rectangle 7"/>
          <p:cNvSpPr/>
          <p:nvPr/>
        </p:nvSpPr>
        <p:spPr>
          <a:xfrm>
            <a:off x="3166186" y="3242700"/>
            <a:ext cx="2019300" cy="32365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a:latin typeface="Arial Narrow" panose="020B0606020202030204" pitchFamily="34" charset="0"/>
              </a:rPr>
              <a:t>Decision</a:t>
            </a:r>
          </a:p>
        </p:txBody>
      </p:sp>
      <p:sp>
        <p:nvSpPr>
          <p:cNvPr id="11" name="Rounded Rectangle 10"/>
          <p:cNvSpPr/>
          <p:nvPr/>
        </p:nvSpPr>
        <p:spPr>
          <a:xfrm>
            <a:off x="5650463" y="3247031"/>
            <a:ext cx="1554323" cy="32365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smtClean="0">
                <a:latin typeface="Arial Narrow" panose="020B0606020202030204" pitchFamily="34" charset="0"/>
              </a:rPr>
              <a:t>Not contaminated</a:t>
            </a:r>
            <a:endParaRPr lang="en-ZA" sz="1400" dirty="0">
              <a:latin typeface="Arial Narrow" panose="020B0606020202030204" pitchFamily="34" charset="0"/>
            </a:endParaRPr>
          </a:p>
        </p:txBody>
      </p:sp>
      <p:sp>
        <p:nvSpPr>
          <p:cNvPr id="12" name="Rounded Rectangle 11"/>
          <p:cNvSpPr/>
          <p:nvPr/>
        </p:nvSpPr>
        <p:spPr>
          <a:xfrm>
            <a:off x="5650463" y="3869925"/>
            <a:ext cx="1655406" cy="320446"/>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smtClean="0">
                <a:latin typeface="Arial Narrow" panose="020B0606020202030204" pitchFamily="34" charset="0"/>
              </a:rPr>
              <a:t>Contaminated</a:t>
            </a:r>
            <a:endParaRPr lang="en-ZA" sz="1400" dirty="0">
              <a:latin typeface="Arial Narrow" panose="020B0606020202030204" pitchFamily="34" charset="0"/>
            </a:endParaRPr>
          </a:p>
        </p:txBody>
      </p:sp>
      <p:cxnSp>
        <p:nvCxnSpPr>
          <p:cNvPr id="4" name="Straight Arrow Connector 3"/>
          <p:cNvCxnSpPr>
            <a:stCxn id="5" idx="2"/>
            <a:endCxn id="6" idx="0"/>
          </p:cNvCxnSpPr>
          <p:nvPr/>
        </p:nvCxnSpPr>
        <p:spPr>
          <a:xfrm flipH="1">
            <a:off x="4101645" y="1537950"/>
            <a:ext cx="1" cy="2758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076764" y="2359144"/>
            <a:ext cx="0" cy="2477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4101646" y="3022264"/>
            <a:ext cx="0" cy="2477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8" idx="3"/>
          </p:cNvCxnSpPr>
          <p:nvPr/>
        </p:nvCxnSpPr>
        <p:spPr>
          <a:xfrm>
            <a:off x="5185486" y="3404528"/>
            <a:ext cx="2024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387909" y="4030148"/>
            <a:ext cx="2536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387909" y="3404528"/>
            <a:ext cx="25361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387909" y="3396053"/>
            <a:ext cx="0" cy="634095"/>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36" idx="1"/>
          </p:cNvCxnSpPr>
          <p:nvPr/>
        </p:nvCxnSpPr>
        <p:spPr>
          <a:xfrm>
            <a:off x="7314812" y="4014694"/>
            <a:ext cx="158814" cy="11466"/>
          </a:xfrm>
          <a:prstGeom prst="line">
            <a:avLst/>
          </a:prstGeom>
        </p:spPr>
        <p:style>
          <a:lnRef idx="2">
            <a:schemeClr val="accent1"/>
          </a:lnRef>
          <a:fillRef idx="0">
            <a:schemeClr val="accent1"/>
          </a:fillRef>
          <a:effectRef idx="1">
            <a:schemeClr val="accent1"/>
          </a:effectRef>
          <a:fontRef idx="minor">
            <a:schemeClr val="tx1"/>
          </a:fontRef>
        </p:style>
      </p:cxnSp>
      <p:sp>
        <p:nvSpPr>
          <p:cNvPr id="36" name="Rounded Rectangle 35"/>
          <p:cNvSpPr/>
          <p:nvPr/>
        </p:nvSpPr>
        <p:spPr>
          <a:xfrm>
            <a:off x="7473626" y="3769568"/>
            <a:ext cx="1554323" cy="513184"/>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ZA" sz="1400" dirty="0" smtClean="0">
                <a:latin typeface="Arial Narrow" panose="020B0606020202030204" pitchFamily="34" charset="0"/>
              </a:rPr>
              <a:t>Issue Order or Remediation Order</a:t>
            </a:r>
            <a:endParaRPr lang="en-ZA" sz="1400" dirty="0">
              <a:latin typeface="Arial Narrow" panose="020B0606020202030204" pitchFamily="34" charset="0"/>
            </a:endParaRPr>
          </a:p>
        </p:txBody>
      </p:sp>
    </p:spTree>
    <p:extLst>
      <p:ext uri="{BB962C8B-B14F-4D97-AF65-F5344CB8AC3E}">
        <p14:creationId xmlns:p14="http://schemas.microsoft.com/office/powerpoint/2010/main" val="2602502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49093"/>
          </a:xfrm>
        </p:spPr>
        <p:txBody>
          <a:bodyPr/>
          <a:lstStyle/>
          <a:p>
            <a:pPr eaLnBrk="1" hangingPunct="1"/>
            <a:r>
              <a:rPr lang="en-US" altLang="en-US" sz="2800" b="1" dirty="0" smtClean="0">
                <a:solidFill>
                  <a:srgbClr val="008000"/>
                </a:solidFill>
                <a:latin typeface="Arial Narrow" panose="020B0606020202030204" pitchFamily="34" charset="0"/>
              </a:rPr>
              <a:t>LEGISLATIVE PROHIBITIONS OF ASBESTOS IN THE COUNTRY</a:t>
            </a:r>
          </a:p>
        </p:txBody>
      </p:sp>
      <p:sp>
        <p:nvSpPr>
          <p:cNvPr id="12291" name="Content Placeholder 2"/>
          <p:cNvSpPr>
            <a:spLocks noGrp="1"/>
          </p:cNvSpPr>
          <p:nvPr>
            <p:ph idx="1"/>
          </p:nvPr>
        </p:nvSpPr>
        <p:spPr>
          <a:xfrm>
            <a:off x="457200" y="1231641"/>
            <a:ext cx="8229600" cy="2957805"/>
          </a:xfrm>
        </p:spPr>
        <p:txBody>
          <a:bodyPr/>
          <a:lstStyle/>
          <a:p>
            <a:endParaRPr lang="en-ZA" sz="1200" dirty="0" smtClean="0"/>
          </a:p>
          <a:p>
            <a:pPr>
              <a:buFont typeface="Wingdings" panose="05000000000000000000" pitchFamily="2" charset="2"/>
              <a:buChar char="Ø"/>
            </a:pPr>
            <a:r>
              <a:rPr lang="en-ZA" sz="1800" dirty="0" smtClean="0">
                <a:latin typeface="Arial Narrow" panose="020B0606020202030204" pitchFamily="34" charset="0"/>
              </a:rPr>
              <a:t>Asbestos </a:t>
            </a:r>
            <a:r>
              <a:rPr lang="en-ZA" sz="1800" dirty="0">
                <a:latin typeface="Arial Narrow" panose="020B0606020202030204" pitchFamily="34" charset="0"/>
              </a:rPr>
              <a:t>Regulation, 2001 (Asbestos regulations) under Section 43 of the Occupational Health and Safety Act, 1993 (Act No.85 of 1993) and Regulations for asbestos in terms of Environmental Conservation Act, 1989 provide prohibitions that are grouped together below to provide overall picture of prohibitions in the country in relation to asbestos</a:t>
            </a:r>
            <a:r>
              <a:rPr lang="en-ZA" sz="1800" dirty="0" smtClean="0">
                <a:latin typeface="Arial Narrow" panose="020B0606020202030204" pitchFamily="34" charset="0"/>
              </a:rPr>
              <a:t>.</a:t>
            </a:r>
            <a:endParaRPr lang="en-ZA" sz="1800" dirty="0">
              <a:latin typeface="Arial Narrow" panose="020B0606020202030204" pitchFamily="34" charset="0"/>
            </a:endParaRPr>
          </a:p>
          <a:p>
            <a:r>
              <a:rPr lang="en-ZA" sz="1800" dirty="0" smtClean="0">
                <a:latin typeface="Arial Narrow" panose="020B0606020202030204" pitchFamily="34" charset="0"/>
              </a:rPr>
              <a:t>No </a:t>
            </a:r>
            <a:r>
              <a:rPr lang="en-ZA" sz="1800" dirty="0">
                <a:latin typeface="Arial Narrow" panose="020B0606020202030204" pitchFamily="34" charset="0"/>
              </a:rPr>
              <a:t>person shall—</a:t>
            </a:r>
          </a:p>
          <a:p>
            <a:pPr lvl="0"/>
            <a:r>
              <a:rPr lang="en-US" sz="1800" dirty="0">
                <a:latin typeface="Arial Narrow" panose="020B0606020202030204" pitchFamily="34" charset="0"/>
              </a:rPr>
              <a:t>sell, donate, reuse or recycle any asbestos containing materials,  </a:t>
            </a:r>
            <a:endParaRPr lang="en-ZA" sz="1800" dirty="0">
              <a:latin typeface="Arial Narrow" panose="020B0606020202030204" pitchFamily="34" charset="0"/>
            </a:endParaRPr>
          </a:p>
          <a:p>
            <a:pPr lvl="0"/>
            <a:r>
              <a:rPr lang="en-US" sz="1800" dirty="0">
                <a:latin typeface="Arial Narrow" panose="020B0606020202030204" pitchFamily="34" charset="0"/>
              </a:rPr>
              <a:t>use compressed air to remove asbestos dust from any surface or person;</a:t>
            </a:r>
            <a:endParaRPr lang="en-ZA" sz="1800" dirty="0">
              <a:latin typeface="Arial Narrow" panose="020B0606020202030204" pitchFamily="34" charset="0"/>
            </a:endParaRPr>
          </a:p>
          <a:p>
            <a:pPr lvl="0"/>
            <a:r>
              <a:rPr lang="en-US" sz="1800" dirty="0">
                <a:latin typeface="Arial Narrow" panose="020B0606020202030204" pitchFamily="34" charset="0"/>
              </a:rPr>
              <a:t>Use electrical power tools such as angle grinders or any other fast moving equipment to cut, grind or drill asbestos containing material</a:t>
            </a:r>
            <a:endParaRPr lang="en-ZA" sz="1800" dirty="0">
              <a:latin typeface="Arial Narrow" panose="020B0606020202030204" pitchFamily="34" charset="0"/>
            </a:endParaRPr>
          </a:p>
          <a:p>
            <a:pPr lvl="0"/>
            <a:r>
              <a:rPr lang="en-US" sz="1800" dirty="0">
                <a:latin typeface="Arial Narrow" panose="020B0606020202030204" pitchFamily="34" charset="0"/>
              </a:rPr>
              <a:t>smoke, eat, drink or keep food or beverages in a asbestos area or require or permit any other person to smoke, eat, drink or keep food or beverages in such area; </a:t>
            </a:r>
            <a:endParaRPr lang="en-ZA" sz="1800" dirty="0">
              <a:latin typeface="Arial Narrow" panose="020B0606020202030204" pitchFamily="34" charset="0"/>
            </a:endParaRPr>
          </a:p>
        </p:txBody>
      </p:sp>
    </p:spTree>
    <p:extLst>
      <p:ext uri="{BB962C8B-B14F-4D97-AF65-F5344CB8AC3E}">
        <p14:creationId xmlns:p14="http://schemas.microsoft.com/office/powerpoint/2010/main" val="189767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49093"/>
          </a:xfrm>
        </p:spPr>
        <p:txBody>
          <a:bodyPr/>
          <a:lstStyle/>
          <a:p>
            <a:pPr eaLnBrk="1" hangingPunct="1"/>
            <a:r>
              <a:rPr lang="en-US" altLang="en-US" sz="2800" b="1" dirty="0" smtClean="0">
                <a:solidFill>
                  <a:srgbClr val="008000"/>
                </a:solidFill>
                <a:latin typeface="Arial Narrow" panose="020B0606020202030204" pitchFamily="34" charset="0"/>
              </a:rPr>
              <a:t>LEGISLATIVE PROHIBITIONS OF ASBESTOS IN THE COUNTRY</a:t>
            </a:r>
          </a:p>
        </p:txBody>
      </p:sp>
      <p:sp>
        <p:nvSpPr>
          <p:cNvPr id="12291" name="Content Placeholder 2"/>
          <p:cNvSpPr>
            <a:spLocks noGrp="1"/>
          </p:cNvSpPr>
          <p:nvPr>
            <p:ph idx="1"/>
          </p:nvPr>
        </p:nvSpPr>
        <p:spPr>
          <a:xfrm>
            <a:off x="457200" y="1231641"/>
            <a:ext cx="8229600" cy="2957805"/>
          </a:xfrm>
        </p:spPr>
        <p:txBody>
          <a:bodyPr/>
          <a:lstStyle/>
          <a:p>
            <a:endParaRPr lang="en-ZA" sz="1200" dirty="0" smtClean="0"/>
          </a:p>
          <a:p>
            <a:pPr lvl="0"/>
            <a:r>
              <a:rPr lang="en-US" sz="2000" dirty="0" smtClean="0">
                <a:latin typeface="Arial Narrow" panose="020B0606020202030204" pitchFamily="34" charset="0"/>
              </a:rPr>
              <a:t>vacuum asbestos dust other than using  vacuum cleaning equipment with a filtration efficiency of at least 99 percent for particles one micrometer in size </a:t>
            </a:r>
            <a:endParaRPr lang="en-ZA" sz="2000" dirty="0" smtClean="0">
              <a:latin typeface="Arial Narrow" panose="020B0606020202030204" pitchFamily="34" charset="0"/>
            </a:endParaRPr>
          </a:p>
          <a:p>
            <a:pPr lvl="0"/>
            <a:r>
              <a:rPr lang="en-US" sz="2000" dirty="0" smtClean="0">
                <a:latin typeface="Arial Narrow" panose="020B0606020202030204" pitchFamily="34" charset="0"/>
              </a:rPr>
              <a:t>start building demolition until all asbestos containing building material has been removed </a:t>
            </a:r>
            <a:endParaRPr lang="en-ZA" sz="2000" dirty="0" smtClean="0">
              <a:latin typeface="Arial Narrow" panose="020B0606020202030204" pitchFamily="34" charset="0"/>
            </a:endParaRPr>
          </a:p>
          <a:p>
            <a:pPr lvl="0"/>
            <a:r>
              <a:rPr lang="en-US" sz="2000" dirty="0" smtClean="0">
                <a:latin typeface="Arial Narrow" panose="020B0606020202030204" pitchFamily="34" charset="0"/>
              </a:rPr>
              <a:t>Shall acquire, process, package or repackage asbestos; manufacture asbestos containing materials, or distribute asbestos or asbestos containing materials.</a:t>
            </a:r>
            <a:endParaRPr lang="en-ZA" sz="2000" dirty="0" smtClean="0">
              <a:latin typeface="Arial Narrow" panose="020B0606020202030204" pitchFamily="34" charset="0"/>
            </a:endParaRPr>
          </a:p>
          <a:p>
            <a:pPr lvl="0"/>
            <a:r>
              <a:rPr lang="en-US" sz="2000" dirty="0" smtClean="0">
                <a:latin typeface="Arial Narrow" panose="020B0606020202030204" pitchFamily="34" charset="0"/>
              </a:rPr>
              <a:t>shall import asbestos or asbestos containing material into the republic, or export asbestos and asbestos containing materials from the republic</a:t>
            </a:r>
            <a:endParaRPr lang="en-ZA" sz="2000" dirty="0" smtClean="0">
              <a:latin typeface="Arial Narrow" panose="020B0606020202030204" pitchFamily="34" charset="0"/>
            </a:endParaRPr>
          </a:p>
          <a:p>
            <a:pPr lvl="0"/>
            <a:r>
              <a:rPr lang="en-GB" sz="2000" dirty="0" smtClean="0">
                <a:latin typeface="Arial Narrow" panose="020B0606020202030204" pitchFamily="34" charset="0"/>
              </a:rPr>
              <a:t>shall import asbestos containing waste into the republic.</a:t>
            </a:r>
            <a:endParaRPr lang="en-ZA" sz="2000" dirty="0" smtClean="0">
              <a:latin typeface="Arial Narrow" panose="020B0606020202030204" pitchFamily="34" charset="0"/>
            </a:endParaRPr>
          </a:p>
          <a:p>
            <a:pPr marL="0" indent="0">
              <a:buNone/>
            </a:pPr>
            <a:r>
              <a:rPr lang="en-ZA" sz="2000" dirty="0" smtClean="0">
                <a:latin typeface="Arial Narrow" panose="020B0606020202030204" pitchFamily="34" charset="0"/>
              </a:rPr>
              <a:t> </a:t>
            </a:r>
          </a:p>
          <a:p>
            <a:pPr eaLnBrk="1" hangingPunct="1">
              <a:buFont typeface="Wingdings" panose="05000000000000000000" pitchFamily="2" charset="2"/>
              <a:buChar char="v"/>
            </a:pPr>
            <a:endParaRPr lang="en-US" altLang="en-US" sz="1200" dirty="0" smtClean="0">
              <a:solidFill>
                <a:srgbClr val="008000"/>
              </a:solidFill>
              <a:latin typeface="Arial Narrow" panose="020B0606020202030204" pitchFamily="34" charset="0"/>
            </a:endParaRPr>
          </a:p>
        </p:txBody>
      </p:sp>
    </p:spTree>
    <p:extLst>
      <p:ext uri="{BB962C8B-B14F-4D97-AF65-F5344CB8AC3E}">
        <p14:creationId xmlns:p14="http://schemas.microsoft.com/office/powerpoint/2010/main" val="3638228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49093"/>
          </a:xfrm>
        </p:spPr>
        <p:txBody>
          <a:bodyPr/>
          <a:lstStyle/>
          <a:p>
            <a:pPr eaLnBrk="1" hangingPunct="1"/>
            <a:r>
              <a:rPr lang="en-ZA" altLang="en-US" sz="2800" dirty="0" smtClean="0">
                <a:solidFill>
                  <a:srgbClr val="00B050"/>
                </a:solidFill>
                <a:latin typeface="Arial Narrow" panose="020B0606020202030204" pitchFamily="34" charset="0"/>
              </a:rPr>
              <a:t>PROPOSED NON-LEGISLATED MANAGEMENT OF ASBESTOS IN BUILDING AND CONTAMINATED LAND</a:t>
            </a:r>
            <a:endParaRPr lang="en-US" altLang="en-US" sz="2800" b="1" dirty="0" smtClean="0">
              <a:solidFill>
                <a:srgbClr val="008000"/>
              </a:solidFill>
              <a:latin typeface="Arial Narrow" panose="020B0606020202030204" pitchFamily="34" charset="0"/>
            </a:endParaRPr>
          </a:p>
        </p:txBody>
      </p:sp>
      <p:sp>
        <p:nvSpPr>
          <p:cNvPr id="12291" name="Content Placeholder 2"/>
          <p:cNvSpPr>
            <a:spLocks noGrp="1"/>
          </p:cNvSpPr>
          <p:nvPr>
            <p:ph idx="1"/>
          </p:nvPr>
        </p:nvSpPr>
        <p:spPr>
          <a:xfrm>
            <a:off x="457200" y="1231641"/>
            <a:ext cx="8229600" cy="2957805"/>
          </a:xfrm>
        </p:spPr>
        <p:txBody>
          <a:bodyPr/>
          <a:lstStyle/>
          <a:p>
            <a:pPr eaLnBrk="1" hangingPunct="1">
              <a:defRPr/>
            </a:pPr>
            <a:r>
              <a:rPr lang="en-ZA" sz="2800" dirty="0" smtClean="0">
                <a:latin typeface="Arial Narrow" pitchFamily="34" charset="0"/>
              </a:rPr>
              <a:t>Rezoning </a:t>
            </a:r>
            <a:r>
              <a:rPr lang="en-ZA" sz="2800" dirty="0" smtClean="0">
                <a:latin typeface="Arial Narrow" pitchFamily="34" charset="0"/>
              </a:rPr>
              <a:t>of contaminated land (change in land use)</a:t>
            </a:r>
          </a:p>
          <a:p>
            <a:pPr eaLnBrk="1" hangingPunct="1">
              <a:defRPr/>
            </a:pPr>
            <a:r>
              <a:rPr lang="en-ZA" sz="2800" dirty="0" smtClean="0">
                <a:latin typeface="Arial Narrow" pitchFamily="34" charset="0"/>
              </a:rPr>
              <a:t>Encapsulation in the buildings (Interim measures to keep asbestos fibres in the building to reduce exposure)</a:t>
            </a:r>
          </a:p>
          <a:p>
            <a:pPr eaLnBrk="1" hangingPunct="1">
              <a:defRPr/>
            </a:pPr>
            <a:r>
              <a:rPr lang="en-ZA" sz="2800" dirty="0" smtClean="0">
                <a:latin typeface="Arial Narrow" pitchFamily="34" charset="0"/>
              </a:rPr>
              <a:t>Relocation (when small community is involved)</a:t>
            </a:r>
          </a:p>
          <a:p>
            <a:pPr eaLnBrk="1" hangingPunct="1">
              <a:defRPr/>
            </a:pPr>
            <a:r>
              <a:rPr lang="en-ZA" sz="2800" dirty="0" smtClean="0">
                <a:latin typeface="Arial Narrow" pitchFamily="34" charset="0"/>
              </a:rPr>
              <a:t>Long-term strategy focused awareness and Educational Campaign</a:t>
            </a:r>
            <a:endParaRPr lang="en-ZA" sz="2800" dirty="0" smtClean="0">
              <a:latin typeface="Arial Narrow" pitchFamily="34" charset="0"/>
            </a:endParaRPr>
          </a:p>
          <a:p>
            <a:pPr eaLnBrk="1" hangingPunct="1">
              <a:defRPr/>
            </a:pPr>
            <a:endParaRPr lang="en-ZA" sz="2800" dirty="0" smtClean="0">
              <a:latin typeface="Arial Narrow" pitchFamily="34" charset="0"/>
            </a:endParaRPr>
          </a:p>
          <a:p>
            <a:pPr marL="0" indent="0" eaLnBrk="1" hangingPunct="1">
              <a:buNone/>
            </a:pPr>
            <a:endParaRPr lang="en-US" altLang="en-US" sz="2800" dirty="0" smtClean="0">
              <a:solidFill>
                <a:srgbClr val="008000"/>
              </a:solidFill>
              <a:latin typeface="Arial Narrow" panose="020B0606020202030204" pitchFamily="34" charset="0"/>
            </a:endParaRPr>
          </a:p>
        </p:txBody>
      </p:sp>
    </p:spTree>
    <p:extLst>
      <p:ext uri="{BB962C8B-B14F-4D97-AF65-F5344CB8AC3E}">
        <p14:creationId xmlns:p14="http://schemas.microsoft.com/office/powerpoint/2010/main" val="2493665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49093"/>
          </a:xfrm>
        </p:spPr>
        <p:txBody>
          <a:bodyPr/>
          <a:lstStyle/>
          <a:p>
            <a:pPr eaLnBrk="1" hangingPunct="1"/>
            <a:r>
              <a:rPr lang="en-ZA" altLang="en-US" sz="2800" dirty="0" smtClean="0">
                <a:solidFill>
                  <a:srgbClr val="00B050"/>
                </a:solidFill>
                <a:latin typeface="Arial Narrow" panose="020B0606020202030204" pitchFamily="34" charset="0"/>
              </a:rPr>
              <a:t>CONCLUSION</a:t>
            </a:r>
            <a:endParaRPr lang="en-US" altLang="en-US" sz="2800" b="1" dirty="0" smtClean="0">
              <a:solidFill>
                <a:srgbClr val="008000"/>
              </a:solidFill>
              <a:latin typeface="Arial Narrow" panose="020B0606020202030204" pitchFamily="34" charset="0"/>
            </a:endParaRPr>
          </a:p>
        </p:txBody>
      </p:sp>
      <p:sp>
        <p:nvSpPr>
          <p:cNvPr id="12291" name="Content Placeholder 2"/>
          <p:cNvSpPr>
            <a:spLocks noGrp="1"/>
          </p:cNvSpPr>
          <p:nvPr>
            <p:ph idx="1"/>
          </p:nvPr>
        </p:nvSpPr>
        <p:spPr>
          <a:xfrm>
            <a:off x="457200" y="1231641"/>
            <a:ext cx="8229600" cy="2957805"/>
          </a:xfrm>
        </p:spPr>
        <p:txBody>
          <a:bodyPr/>
          <a:lstStyle/>
          <a:p>
            <a:pPr marL="0" indent="0" eaLnBrk="1" hangingPunct="1">
              <a:buNone/>
              <a:defRPr/>
            </a:pPr>
            <a:r>
              <a:rPr lang="en-ZA" sz="2800" dirty="0" smtClean="0">
                <a:latin typeface="Arial Narrow" pitchFamily="34" charset="0"/>
              </a:rPr>
              <a:t>Lets work together</a:t>
            </a:r>
            <a:endParaRPr lang="en-ZA" sz="2800" dirty="0">
              <a:latin typeface="Arial Narrow" pitchFamily="34" charset="0"/>
            </a:endParaRPr>
          </a:p>
          <a:p>
            <a:pPr eaLnBrk="1" hangingPunct="1">
              <a:buFont typeface="Wingdings" panose="05000000000000000000" pitchFamily="2" charset="2"/>
              <a:buChar char="v"/>
            </a:pPr>
            <a:endParaRPr lang="en-US" altLang="en-US" sz="2800" dirty="0" smtClean="0">
              <a:solidFill>
                <a:srgbClr val="008000"/>
              </a:solidFill>
              <a:latin typeface="Arial Narrow" panose="020B0606020202030204" pitchFamily="34" charset="0"/>
            </a:endParaRPr>
          </a:p>
        </p:txBody>
      </p:sp>
    </p:spTree>
    <p:extLst>
      <p:ext uri="{BB962C8B-B14F-4D97-AF65-F5344CB8AC3E}">
        <p14:creationId xmlns:p14="http://schemas.microsoft.com/office/powerpoint/2010/main" val="1823994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049463" y="962025"/>
            <a:ext cx="6777037" cy="3313113"/>
          </a:xfrm>
        </p:spPr>
        <p:txBody>
          <a:bodyPr/>
          <a:lstStyle/>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Dr Mpho Tshitangoni</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Director: Land Remediation</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Tel: 012 399 9793</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Email: </a:t>
            </a:r>
            <a:r>
              <a:rPr lang="en-US" altLang="en-US" sz="2000" smtClean="0">
                <a:solidFill>
                  <a:srgbClr val="FFFFFF"/>
                </a:solidFill>
                <a:latin typeface="Arial Narrow" panose="020B0606020202030204" pitchFamily="34" charset="0"/>
                <a:hlinkClick r:id="rId3"/>
              </a:rPr>
              <a:t>Mtshitangoni@environment.gov.za</a:t>
            </a:r>
            <a:endParaRPr lang="en-US" altLang="en-US" sz="2000" smtClean="0">
              <a:solidFill>
                <a:srgbClr val="FFFFFF"/>
              </a:solidFill>
              <a:latin typeface="Arial Narrow" panose="020B0606020202030204" pitchFamily="34" charset="0"/>
            </a:endParaRPr>
          </a:p>
          <a:p>
            <a:pPr marL="0" indent="0" eaLnBrk="1" hangingPunct="1">
              <a:buFont typeface="Arial" panose="020B0604020202020204" pitchFamily="34" charset="0"/>
              <a:buNone/>
            </a:pPr>
            <a:endParaRPr lang="en-US" altLang="en-US" sz="2000" smtClean="0">
              <a:solidFill>
                <a:srgbClr val="FFFFFF"/>
              </a:solidFill>
              <a:latin typeface="Arial Narrow" panose="020B0606020202030204" pitchFamily="34" charset="0"/>
            </a:endParaRP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					   Mr Matjelele Phaladi</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					   Deputy Director: Land Remediation</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					   Tel: 012 399 9852</a:t>
            </a:r>
          </a:p>
          <a:p>
            <a:pPr marL="0" indent="0" eaLnBrk="1" hangingPunct="1">
              <a:buFont typeface="Arial" panose="020B0604020202020204" pitchFamily="34" charset="0"/>
              <a:buNone/>
            </a:pPr>
            <a:r>
              <a:rPr lang="en-US" altLang="en-US" sz="2000" smtClean="0">
                <a:solidFill>
                  <a:srgbClr val="FFFFFF"/>
                </a:solidFill>
                <a:latin typeface="Arial Narrow" panose="020B0606020202030204" pitchFamily="34" charset="0"/>
              </a:rPr>
              <a:t>				           Email: </a:t>
            </a:r>
            <a:r>
              <a:rPr lang="en-US" altLang="en-US" sz="2000" smtClean="0">
                <a:solidFill>
                  <a:srgbClr val="FFFFFF"/>
                </a:solidFill>
                <a:latin typeface="Arial Narrow" panose="020B0606020202030204" pitchFamily="34" charset="0"/>
                <a:hlinkClick r:id="rId4"/>
              </a:rPr>
              <a:t>Mphaladi@environment.gov.za</a:t>
            </a:r>
            <a:endParaRPr lang="en-US" altLang="en-US" sz="2000" smtClean="0">
              <a:solidFill>
                <a:srgbClr val="FFFFFF"/>
              </a:solidFill>
              <a:latin typeface="Arial Narrow" panose="020B0606020202030204" pitchFamily="34" charset="0"/>
            </a:endParaRPr>
          </a:p>
          <a:p>
            <a:pPr marL="0" indent="0" eaLnBrk="1" hangingPunct="1">
              <a:buFont typeface="Arial" panose="020B0604020202020204" pitchFamily="34" charset="0"/>
              <a:buNone/>
            </a:pPr>
            <a:endParaRPr lang="en-US" altLang="en-US" sz="2000" smtClean="0">
              <a:solidFill>
                <a:srgbClr val="FFFFFF"/>
              </a:solidFill>
            </a:endParaRPr>
          </a:p>
          <a:p>
            <a:pPr marL="0" indent="0" eaLnBrk="1" hangingPunct="1">
              <a:buFont typeface="Arial" panose="020B0604020202020204" pitchFamily="34" charset="0"/>
              <a:buNone/>
            </a:pPr>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61257" y="127984"/>
            <a:ext cx="8584163" cy="725325"/>
          </a:xfrm>
        </p:spPr>
        <p:txBody>
          <a:bodyPr/>
          <a:lstStyle/>
          <a:p>
            <a:pPr eaLnBrk="1" hangingPunct="1"/>
            <a:r>
              <a:rPr lang="en-US" altLang="en-US" sz="2400" dirty="0" smtClean="0">
                <a:solidFill>
                  <a:srgbClr val="008000"/>
                </a:solidFill>
                <a:latin typeface="Arial Narrow" panose="020B0606020202030204" pitchFamily="34" charset="0"/>
              </a:rPr>
              <a:t>PROBLEM STATEMENT (</a:t>
            </a:r>
            <a:r>
              <a:rPr lang="en-US" altLang="en-US" sz="1800" dirty="0" smtClean="0">
                <a:solidFill>
                  <a:srgbClr val="008000"/>
                </a:solidFill>
                <a:latin typeface="Arial Narrow" panose="020B0606020202030204" pitchFamily="34" charset="0"/>
              </a:rPr>
              <a:t>Continued..)</a:t>
            </a:r>
          </a:p>
        </p:txBody>
      </p:sp>
      <p:sp>
        <p:nvSpPr>
          <p:cNvPr id="3075" name="Content Placeholder 2"/>
          <p:cNvSpPr>
            <a:spLocks noGrp="1"/>
          </p:cNvSpPr>
          <p:nvPr>
            <p:ph idx="1"/>
          </p:nvPr>
        </p:nvSpPr>
        <p:spPr>
          <a:xfrm>
            <a:off x="457200" y="1146175"/>
            <a:ext cx="8229600" cy="3482975"/>
          </a:xfrm>
        </p:spPr>
        <p:txBody>
          <a:bodyPr/>
          <a:lstStyle/>
          <a:p>
            <a:pPr marL="0" indent="0" algn="just" eaLnBrk="1" hangingPunct="1">
              <a:buNone/>
            </a:pPr>
            <a:r>
              <a:rPr lang="en-ZA" sz="2000" dirty="0">
                <a:latin typeface="Arial Narrow" panose="020B0606020202030204" pitchFamily="34" charset="0"/>
              </a:rPr>
              <a:t>Commercial mining of asbestos mineral in South Africa began in 1893 with </a:t>
            </a:r>
            <a:r>
              <a:rPr lang="en-ZA" sz="2000" dirty="0" err="1">
                <a:latin typeface="Arial Narrow" panose="020B0606020202030204" pitchFamily="34" charset="0"/>
              </a:rPr>
              <a:t>crocidolite</a:t>
            </a:r>
            <a:r>
              <a:rPr lang="en-ZA" sz="2000" dirty="0">
                <a:latin typeface="Arial Narrow" panose="020B0606020202030204" pitchFamily="34" charset="0"/>
              </a:rPr>
              <a:t> mining continuing until 1998, </a:t>
            </a:r>
            <a:r>
              <a:rPr lang="en-ZA" sz="2000" dirty="0" err="1">
                <a:latin typeface="Arial Narrow" panose="020B0606020202030204" pitchFamily="34" charset="0"/>
              </a:rPr>
              <a:t>amosite</a:t>
            </a:r>
            <a:r>
              <a:rPr lang="en-ZA" sz="2000" dirty="0">
                <a:latin typeface="Arial Narrow" panose="020B0606020202030204" pitchFamily="34" charset="0"/>
              </a:rPr>
              <a:t> until 1992 and </a:t>
            </a:r>
            <a:r>
              <a:rPr lang="en-ZA" sz="2000" dirty="0" err="1">
                <a:latin typeface="Arial Narrow" panose="020B0606020202030204" pitchFamily="34" charset="0"/>
              </a:rPr>
              <a:t>chrysolite</a:t>
            </a:r>
            <a:r>
              <a:rPr lang="en-ZA" sz="2000" dirty="0">
                <a:latin typeface="Arial Narrow" panose="020B0606020202030204" pitchFamily="34" charset="0"/>
              </a:rPr>
              <a:t> until 2002. Given that prior 1989, environmental legislative framework and comprehensive systems were not in place to protect humans and environment from asbestos exposure. The health effects of asbestos exposure have been suspected for centuries. For the past seventy years, exposure to high levels of asbestos dust has been known to cause disease such as asbestosis. Since the late 1950’s it has been documented that asbestos exposure also causes lung cancer, mesothelioma and other related diseases. Even low level of asbestos exposure may lead to cancer. Over the time Department of Labour and Department of Environmental Affairs develop legislations and regulations that among other things intended to facilitate better management of asbestos in the county. </a:t>
            </a:r>
            <a:endParaRPr lang="en-US" altLang="en-US" sz="2000" dirty="0" smtClean="0">
              <a:solidFill>
                <a:srgbClr val="008000"/>
              </a:solidFill>
              <a:latin typeface="Arial Narrow" panose="020B0606020202030204" pitchFamily="34" charset="0"/>
            </a:endParaRPr>
          </a:p>
        </p:txBody>
      </p:sp>
    </p:spTree>
    <p:extLst>
      <p:ext uri="{BB962C8B-B14F-4D97-AF65-F5344CB8AC3E}">
        <p14:creationId xmlns:p14="http://schemas.microsoft.com/office/powerpoint/2010/main" val="2011805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61257" y="127984"/>
            <a:ext cx="8584163" cy="725325"/>
          </a:xfrm>
        </p:spPr>
        <p:txBody>
          <a:bodyPr/>
          <a:lstStyle/>
          <a:p>
            <a:pPr eaLnBrk="1" hangingPunct="1"/>
            <a:r>
              <a:rPr lang="en-US" altLang="en-US" sz="2400" dirty="0" smtClean="0">
                <a:solidFill>
                  <a:srgbClr val="008000"/>
                </a:solidFill>
                <a:latin typeface="Arial Narrow" panose="020B0606020202030204" pitchFamily="34" charset="0"/>
              </a:rPr>
              <a:t>PROBLEM STATEMENT (</a:t>
            </a:r>
            <a:r>
              <a:rPr lang="en-US" altLang="en-US" sz="1600" dirty="0" smtClean="0">
                <a:solidFill>
                  <a:srgbClr val="008000"/>
                </a:solidFill>
                <a:latin typeface="Arial Narrow" panose="020B0606020202030204" pitchFamily="34" charset="0"/>
              </a:rPr>
              <a:t>CONTINUED…..)</a:t>
            </a:r>
          </a:p>
        </p:txBody>
      </p:sp>
      <p:sp>
        <p:nvSpPr>
          <p:cNvPr id="3075" name="Content Placeholder 2"/>
          <p:cNvSpPr>
            <a:spLocks noGrp="1"/>
          </p:cNvSpPr>
          <p:nvPr>
            <p:ph idx="1"/>
          </p:nvPr>
        </p:nvSpPr>
        <p:spPr>
          <a:xfrm>
            <a:off x="615820" y="785956"/>
            <a:ext cx="8229600" cy="3482975"/>
          </a:xfrm>
        </p:spPr>
        <p:txBody>
          <a:bodyPr/>
          <a:lstStyle/>
          <a:p>
            <a:pPr marL="0" indent="0" algn="just" eaLnBrk="1" hangingPunct="1">
              <a:buNone/>
            </a:pPr>
            <a:r>
              <a:rPr lang="en-ZA" sz="2000" dirty="0">
                <a:latin typeface="Arial Narrow" panose="020B0606020202030204" pitchFamily="34" charset="0"/>
              </a:rPr>
              <a:t>Department of Labour developed regulations for asbestos in terms of Occupational Health and Safety 85  of 1993 that applies to employer and self-employed; person who carries out work at work place that may be exposed to asbestos dust. DEA developed regulations for asbestos in terms of Environmental Conservation Act, 1989 that prohibits the use, manufacturing, import and export of asbestos and asbestos containing materials; and Part 8 of the National Environmental Management Waste Act (NEMWA), Act No.59 of 2008 (Part 8 of Waste Act) provides framework for management of contaminated land in the country including land contaminated with asbestos material. However Part 8 of the Waste Act is founded on polluter pay principle and at times, is difficult to locate the person responsible for contamination of such environment. </a:t>
            </a:r>
            <a:endParaRPr lang="en-US" altLang="en-US" sz="2000" dirty="0">
              <a:latin typeface="Arial Narrow" panose="020B0606020202030204" pitchFamily="34" charset="0"/>
            </a:endParaRPr>
          </a:p>
          <a:p>
            <a:pPr marL="0" indent="0" eaLnBrk="1" hangingPunct="1">
              <a:buNone/>
            </a:pPr>
            <a:endParaRPr lang="en-US" altLang="en-US" sz="2800" dirty="0" smtClean="0">
              <a:solidFill>
                <a:srgbClr val="008000"/>
              </a:solidFill>
            </a:endParaRPr>
          </a:p>
        </p:txBody>
      </p:sp>
    </p:spTree>
    <p:extLst>
      <p:ext uri="{BB962C8B-B14F-4D97-AF65-F5344CB8AC3E}">
        <p14:creationId xmlns:p14="http://schemas.microsoft.com/office/powerpoint/2010/main" val="337312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61257" y="127984"/>
            <a:ext cx="8584163" cy="725325"/>
          </a:xfrm>
        </p:spPr>
        <p:txBody>
          <a:bodyPr/>
          <a:lstStyle/>
          <a:p>
            <a:pPr eaLnBrk="1" hangingPunct="1"/>
            <a:r>
              <a:rPr lang="en-US" altLang="en-US" sz="2400" dirty="0" smtClean="0">
                <a:solidFill>
                  <a:srgbClr val="008000"/>
                </a:solidFill>
                <a:latin typeface="Arial Narrow" panose="020B0606020202030204" pitchFamily="34" charset="0"/>
              </a:rPr>
              <a:t>PROBLEM STATEMENT</a:t>
            </a:r>
          </a:p>
        </p:txBody>
      </p:sp>
      <p:sp>
        <p:nvSpPr>
          <p:cNvPr id="3075" name="Content Placeholder 2"/>
          <p:cNvSpPr>
            <a:spLocks noGrp="1"/>
          </p:cNvSpPr>
          <p:nvPr>
            <p:ph idx="1"/>
          </p:nvPr>
        </p:nvSpPr>
        <p:spPr>
          <a:xfrm>
            <a:off x="457200" y="1146175"/>
            <a:ext cx="8229600" cy="3482975"/>
          </a:xfrm>
        </p:spPr>
        <p:txBody>
          <a:bodyPr/>
          <a:lstStyle/>
          <a:p>
            <a:pPr marL="0" indent="0" algn="just" eaLnBrk="1" hangingPunct="1">
              <a:buNone/>
            </a:pPr>
            <a:r>
              <a:rPr lang="en-ZA" sz="2000" dirty="0" smtClean="0">
                <a:latin typeface="Arial Narrow" panose="020B0606020202030204" pitchFamily="34" charset="0"/>
              </a:rPr>
              <a:t>Asbestos </a:t>
            </a:r>
            <a:r>
              <a:rPr lang="en-ZA" sz="2000" dirty="0">
                <a:latin typeface="Arial Narrow" panose="020B0606020202030204" pitchFamily="34" charset="0"/>
              </a:rPr>
              <a:t>material was also used for different industrial applications owing to its inherent properties including roofing sheets, water pipes and in car pedals. The wide applications of asbestos without proper controls, presents different exposure pathways to public. DEA also has Waste Management Strategy in terms NEMWA that put emphasize on waste management hierarchy when managing waste that requires such waste to have recyclable and or reusable value. Currently reusable and recyclable value of asbestos was not established, this lead to disposal as first resort when coming to management of asbestos. Furthermore asbestos management in the country involves various role players including different government Departments that create basis for silos in asbestos management.</a:t>
            </a:r>
            <a:endParaRPr lang="en-US" altLang="en-US" sz="2000" dirty="0">
              <a:latin typeface="Arial Narrow" panose="020B0606020202030204" pitchFamily="34" charset="0"/>
            </a:endParaRPr>
          </a:p>
          <a:p>
            <a:pPr marL="0" indent="0" eaLnBrk="1" hangingPunct="1">
              <a:buNone/>
            </a:pPr>
            <a:endParaRPr lang="en-US" altLang="en-US" sz="2000" dirty="0" smtClean="0">
              <a:latin typeface="Arial Narrow" panose="020B0606020202030204" pitchFamily="34" charset="0"/>
            </a:endParaRPr>
          </a:p>
          <a:p>
            <a:pPr marL="0" indent="0" eaLnBrk="1" hangingPunct="1">
              <a:buNone/>
            </a:pPr>
            <a:endParaRPr lang="en-US" altLang="en-US" sz="2000" dirty="0" smtClean="0">
              <a:solidFill>
                <a:srgbClr val="008000"/>
              </a:solidFill>
            </a:endParaRPr>
          </a:p>
        </p:txBody>
      </p:sp>
    </p:spTree>
    <p:extLst>
      <p:ext uri="{BB962C8B-B14F-4D97-AF65-F5344CB8AC3E}">
        <p14:creationId xmlns:p14="http://schemas.microsoft.com/office/powerpoint/2010/main" val="2054298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AIM OF THE STRATEGY</a:t>
            </a:r>
          </a:p>
        </p:txBody>
      </p:sp>
      <p:sp>
        <p:nvSpPr>
          <p:cNvPr id="4099" name="Content Placeholder 2"/>
          <p:cNvSpPr>
            <a:spLocks noGrp="1"/>
          </p:cNvSpPr>
          <p:nvPr>
            <p:ph idx="1"/>
          </p:nvPr>
        </p:nvSpPr>
        <p:spPr>
          <a:xfrm>
            <a:off x="457200" y="1091681"/>
            <a:ext cx="8229600" cy="3573625"/>
          </a:xfrm>
        </p:spPr>
        <p:txBody>
          <a:bodyPr/>
          <a:lstStyle/>
          <a:p>
            <a:pPr marL="0" indent="0">
              <a:buNone/>
            </a:pPr>
            <a:endParaRPr lang="en-ZA" sz="2000" dirty="0" smtClean="0">
              <a:latin typeface="Arial Narrow" panose="020B0606020202030204" pitchFamily="34" charset="0"/>
            </a:endParaRPr>
          </a:p>
          <a:p>
            <a:pPr marL="0" indent="0">
              <a:buNone/>
            </a:pPr>
            <a:r>
              <a:rPr lang="en-ZA" sz="2000" dirty="0" smtClean="0">
                <a:latin typeface="Arial Narrow" panose="020B0606020202030204" pitchFamily="34" charset="0"/>
              </a:rPr>
              <a:t>This </a:t>
            </a:r>
            <a:r>
              <a:rPr lang="en-ZA" sz="2000" dirty="0">
                <a:latin typeface="Arial Narrow" panose="020B0606020202030204" pitchFamily="34" charset="0"/>
              </a:rPr>
              <a:t>strategy aims to facilitate integration and sustainable management of asbestos in the country</a:t>
            </a:r>
          </a:p>
          <a:p>
            <a:pPr marL="0" indent="0">
              <a:buNone/>
            </a:pPr>
            <a:endParaRPr lang="en-ZA" sz="2800" b="1" dirty="0" smtClean="0"/>
          </a:p>
          <a:p>
            <a:pPr marL="0" indent="0">
              <a:buNone/>
            </a:pPr>
            <a:r>
              <a:rPr lang="en-ZA" sz="2800" b="1" dirty="0" smtClean="0"/>
              <a:t> </a:t>
            </a:r>
            <a:endParaRPr lang="en-ZA" sz="2800" dirty="0" smtClean="0"/>
          </a:p>
          <a:p>
            <a:pPr marL="0" indent="0" eaLnBrk="1" hangingPunct="1">
              <a:buNone/>
            </a:pPr>
            <a:endParaRPr lang="en-ZA" altLang="en-US" sz="28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OBJECTIVES (</a:t>
            </a:r>
            <a:r>
              <a:rPr lang="en-US" altLang="en-US" sz="1800" dirty="0" smtClean="0">
                <a:solidFill>
                  <a:srgbClr val="008000"/>
                </a:solidFill>
                <a:latin typeface="Arial Narrow" panose="020B0606020202030204" pitchFamily="34" charset="0"/>
              </a:rPr>
              <a:t>continued…</a:t>
            </a:r>
            <a:r>
              <a:rPr lang="en-US" altLang="en-US" sz="2800" dirty="0" smtClean="0">
                <a:solidFill>
                  <a:srgbClr val="008000"/>
                </a:solidFill>
                <a:latin typeface="Arial Narrow" panose="020B0606020202030204" pitchFamily="34" charset="0"/>
              </a:rPr>
              <a:t>)</a:t>
            </a:r>
          </a:p>
        </p:txBody>
      </p:sp>
      <p:sp>
        <p:nvSpPr>
          <p:cNvPr id="4099" name="Content Placeholder 2"/>
          <p:cNvSpPr>
            <a:spLocks noGrp="1"/>
          </p:cNvSpPr>
          <p:nvPr>
            <p:ph idx="1"/>
          </p:nvPr>
        </p:nvSpPr>
        <p:spPr>
          <a:xfrm>
            <a:off x="457200" y="1091681"/>
            <a:ext cx="8229600" cy="3573625"/>
          </a:xfrm>
        </p:spPr>
        <p:txBody>
          <a:bodyPr/>
          <a:lstStyle/>
          <a:p>
            <a:pPr>
              <a:buFont typeface="Wingdings" panose="05000000000000000000" pitchFamily="2" charset="2"/>
              <a:buChar char="Ø"/>
            </a:pPr>
            <a:r>
              <a:rPr lang="en-ZA" sz="2000" dirty="0">
                <a:latin typeface="Arial Narrow" panose="020B0606020202030204" pitchFamily="34" charset="0"/>
              </a:rPr>
              <a:t>The following objectives represent the specific areas in which focus will be placed in order to ensure that the aim of the strategy is achieved:</a:t>
            </a:r>
          </a:p>
          <a:p>
            <a:pPr lvl="0"/>
            <a:r>
              <a:rPr lang="en-ZA" sz="2000" dirty="0">
                <a:latin typeface="Arial Narrow" panose="020B0606020202030204" pitchFamily="34" charset="0"/>
              </a:rPr>
              <a:t>To promote sustainable management of asbestos</a:t>
            </a:r>
          </a:p>
          <a:p>
            <a:pPr lvl="0"/>
            <a:r>
              <a:rPr lang="en-ZA" sz="2000" dirty="0">
                <a:latin typeface="Arial Narrow" panose="020B0606020202030204" pitchFamily="34" charset="0"/>
              </a:rPr>
              <a:t>To facilitate collaborations among role players </a:t>
            </a:r>
          </a:p>
          <a:p>
            <a:pPr lvl="0"/>
            <a:r>
              <a:rPr lang="en-GB" sz="2000" dirty="0">
                <a:latin typeface="Arial Narrow" panose="020B0606020202030204" pitchFamily="34" charset="0"/>
              </a:rPr>
              <a:t>To mobilise municipalities, NGOs, industry, communities, Government Department and province to contribute in providing funding on Asbestos Management Project.</a:t>
            </a:r>
            <a:endParaRPr lang="en-ZA" sz="2000" dirty="0">
              <a:latin typeface="Arial Narrow" panose="020B0606020202030204" pitchFamily="34" charset="0"/>
            </a:endParaRPr>
          </a:p>
          <a:p>
            <a:pPr lvl="0"/>
            <a:r>
              <a:rPr lang="en-GB" sz="2000" dirty="0">
                <a:latin typeface="Arial Narrow" panose="020B0606020202030204" pitchFamily="34" charset="0"/>
              </a:rPr>
              <a:t>To establish an inventory for </a:t>
            </a:r>
            <a:r>
              <a:rPr lang="en-GB" sz="2000" dirty="0" smtClean="0">
                <a:latin typeface="Arial Narrow" panose="020B0606020202030204" pitchFamily="34" charset="0"/>
              </a:rPr>
              <a:t>asbestos in  </a:t>
            </a:r>
            <a:r>
              <a:rPr lang="en-GB" sz="2000" dirty="0">
                <a:latin typeface="Arial Narrow" panose="020B0606020202030204" pitchFamily="34" charset="0"/>
              </a:rPr>
              <a:t>buildings and contaminated land in the country.</a:t>
            </a:r>
            <a:endParaRPr lang="en-ZA" sz="2000" dirty="0">
              <a:latin typeface="Arial Narrow" panose="020B0606020202030204" pitchFamily="34" charset="0"/>
            </a:endParaRPr>
          </a:p>
          <a:p>
            <a:pPr lvl="0"/>
            <a:r>
              <a:rPr lang="en-GB" sz="2000" dirty="0">
                <a:latin typeface="Arial Narrow" panose="020B0606020202030204" pitchFamily="34" charset="0"/>
              </a:rPr>
              <a:t>To develop intergovernmental and government-industry forums and or committees on asbestos management</a:t>
            </a:r>
            <a:endParaRPr lang="en-ZA" sz="2000" dirty="0">
              <a:latin typeface="Arial Narrow" panose="020B0606020202030204" pitchFamily="34" charset="0"/>
            </a:endParaRPr>
          </a:p>
          <a:p>
            <a:pPr marL="0" indent="0" eaLnBrk="1" hangingPunct="1">
              <a:buNone/>
            </a:pPr>
            <a:endParaRPr lang="en-ZA" altLang="en-US" sz="2000" dirty="0" smtClean="0">
              <a:latin typeface="Arial Narrow" panose="020B0606020202030204" pitchFamily="34" charset="0"/>
            </a:endParaRPr>
          </a:p>
        </p:txBody>
      </p:sp>
    </p:spTree>
    <p:extLst>
      <p:ext uri="{BB962C8B-B14F-4D97-AF65-F5344CB8AC3E}">
        <p14:creationId xmlns:p14="http://schemas.microsoft.com/office/powerpoint/2010/main" val="819043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OBJECTIVES (continued..)</a:t>
            </a:r>
          </a:p>
        </p:txBody>
      </p:sp>
      <p:sp>
        <p:nvSpPr>
          <p:cNvPr id="4099" name="Content Placeholder 2"/>
          <p:cNvSpPr>
            <a:spLocks noGrp="1"/>
          </p:cNvSpPr>
          <p:nvPr>
            <p:ph idx="1"/>
          </p:nvPr>
        </p:nvSpPr>
        <p:spPr>
          <a:xfrm>
            <a:off x="457200" y="1091681"/>
            <a:ext cx="8229600" cy="3573625"/>
          </a:xfrm>
        </p:spPr>
        <p:txBody>
          <a:bodyPr/>
          <a:lstStyle/>
          <a:p>
            <a:pPr lvl="0"/>
            <a:r>
              <a:rPr lang="en-GB" sz="2000" dirty="0">
                <a:latin typeface="Arial Narrow" panose="020B0606020202030204" pitchFamily="34" charset="0"/>
              </a:rPr>
              <a:t>To develop intergovernmental and government-industry forums and or committees on asbestos management</a:t>
            </a:r>
            <a:endParaRPr lang="en-ZA" sz="2000" dirty="0">
              <a:latin typeface="Arial Narrow" panose="020B0606020202030204" pitchFamily="34" charset="0"/>
            </a:endParaRPr>
          </a:p>
          <a:p>
            <a:pPr lvl="0"/>
            <a:r>
              <a:rPr lang="en-GB" sz="2000" dirty="0">
                <a:latin typeface="Arial Narrow" panose="020B0606020202030204" pitchFamily="34" charset="0"/>
              </a:rPr>
              <a:t>Mobilise research institutions to investigate best practices for sustainable management of asbestos </a:t>
            </a:r>
            <a:endParaRPr lang="en-ZA" sz="2000" dirty="0">
              <a:latin typeface="Arial Narrow" panose="020B0606020202030204" pitchFamily="34" charset="0"/>
            </a:endParaRPr>
          </a:p>
          <a:p>
            <a:pPr lvl="0"/>
            <a:r>
              <a:rPr lang="en-GB" sz="2000" dirty="0">
                <a:latin typeface="Arial Narrow" panose="020B0606020202030204" pitchFamily="34" charset="0"/>
              </a:rPr>
              <a:t>To provide the basis for research and innovation on asbestos management and remediation.</a:t>
            </a:r>
            <a:endParaRPr lang="en-ZA" sz="2000" dirty="0">
              <a:latin typeface="Arial Narrow" panose="020B0606020202030204" pitchFamily="34" charset="0"/>
            </a:endParaRPr>
          </a:p>
          <a:p>
            <a:pPr lvl="0"/>
            <a:r>
              <a:rPr lang="en-GB" sz="2000" dirty="0">
                <a:latin typeface="Arial Narrow" panose="020B0606020202030204" pitchFamily="34" charset="0"/>
              </a:rPr>
              <a:t>Setting quantifiable targets for management of asbestos to facilitate reporting on performance of asbestos in the country</a:t>
            </a:r>
            <a:endParaRPr lang="en-ZA" sz="2000" dirty="0">
              <a:latin typeface="Arial Narrow" panose="020B0606020202030204" pitchFamily="34" charset="0"/>
            </a:endParaRPr>
          </a:p>
          <a:p>
            <a:pPr lvl="0"/>
            <a:r>
              <a:rPr lang="en-GB" sz="2000" dirty="0">
                <a:latin typeface="Arial Narrow" panose="020B0606020202030204" pitchFamily="34" charset="0"/>
              </a:rPr>
              <a:t>To give effect to objectives of Multilateral Agreements that covers asbestos</a:t>
            </a:r>
            <a:endParaRPr lang="en-ZA" sz="2000" dirty="0">
              <a:latin typeface="Arial Narrow" panose="020B0606020202030204" pitchFamily="34" charset="0"/>
            </a:endParaRPr>
          </a:p>
          <a:p>
            <a:pPr marL="0" indent="0" eaLnBrk="1" hangingPunct="1">
              <a:buNone/>
            </a:pPr>
            <a:endParaRPr lang="en-ZA" altLang="en-US" sz="2000" dirty="0" smtClean="0">
              <a:latin typeface="Arial Narrow" panose="020B0606020202030204" pitchFamily="34" charset="0"/>
            </a:endParaRPr>
          </a:p>
        </p:txBody>
      </p:sp>
    </p:spTree>
    <p:extLst>
      <p:ext uri="{BB962C8B-B14F-4D97-AF65-F5344CB8AC3E}">
        <p14:creationId xmlns:p14="http://schemas.microsoft.com/office/powerpoint/2010/main" val="972476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OBJECTIVES</a:t>
            </a:r>
          </a:p>
        </p:txBody>
      </p:sp>
      <p:sp>
        <p:nvSpPr>
          <p:cNvPr id="4099" name="Content Placeholder 2"/>
          <p:cNvSpPr>
            <a:spLocks noGrp="1"/>
          </p:cNvSpPr>
          <p:nvPr>
            <p:ph idx="1"/>
          </p:nvPr>
        </p:nvSpPr>
        <p:spPr>
          <a:xfrm>
            <a:off x="457200" y="1091681"/>
            <a:ext cx="8229600" cy="3573625"/>
          </a:xfrm>
        </p:spPr>
        <p:txBody>
          <a:bodyPr/>
          <a:lstStyle/>
          <a:p>
            <a:pPr lvl="0"/>
            <a:r>
              <a:rPr lang="en-GB" sz="2000" dirty="0" smtClean="0">
                <a:latin typeface="Arial Narrow" panose="020B0606020202030204" pitchFamily="34" charset="0"/>
              </a:rPr>
              <a:t>To facilitate integration of  awareness, consultation and sustainable remediation on asbestos</a:t>
            </a:r>
            <a:endParaRPr lang="en-ZA" sz="2000" dirty="0" smtClean="0">
              <a:latin typeface="Arial Narrow" panose="020B0606020202030204" pitchFamily="34" charset="0"/>
            </a:endParaRPr>
          </a:p>
          <a:p>
            <a:pPr lvl="0"/>
            <a:r>
              <a:rPr lang="en-GB" sz="2000" dirty="0" smtClean="0">
                <a:latin typeface="Arial Narrow" panose="020B0606020202030204" pitchFamily="34" charset="0"/>
              </a:rPr>
              <a:t>Implement Risk Based Approach on asbestos in the country</a:t>
            </a:r>
            <a:endParaRPr lang="en-ZA" sz="2000" dirty="0" smtClean="0">
              <a:latin typeface="Arial Narrow" panose="020B0606020202030204" pitchFamily="34" charset="0"/>
            </a:endParaRPr>
          </a:p>
          <a:p>
            <a:pPr lvl="0"/>
            <a:r>
              <a:rPr lang="en-GB" sz="2000" dirty="0" smtClean="0">
                <a:latin typeface="Arial Narrow" panose="020B0606020202030204" pitchFamily="34" charset="0"/>
              </a:rPr>
              <a:t>Create a platform to exchange information on best practices on asbestos</a:t>
            </a:r>
            <a:endParaRPr lang="en-ZA" sz="2000" dirty="0" smtClean="0">
              <a:latin typeface="Arial Narrow" panose="020B0606020202030204" pitchFamily="34" charset="0"/>
            </a:endParaRPr>
          </a:p>
          <a:p>
            <a:pPr lvl="0"/>
            <a:r>
              <a:rPr lang="en-GB" sz="2000" dirty="0" smtClean="0">
                <a:latin typeface="Arial Narrow" panose="020B0606020202030204" pitchFamily="34" charset="0"/>
              </a:rPr>
              <a:t>To  establish communication framework to  eliminate silos and fragmentations among role players </a:t>
            </a:r>
            <a:endParaRPr lang="en-ZA" sz="2000" dirty="0" smtClean="0">
              <a:latin typeface="Arial Narrow" panose="020B0606020202030204" pitchFamily="34" charset="0"/>
            </a:endParaRPr>
          </a:p>
          <a:p>
            <a:pPr lvl="0"/>
            <a:r>
              <a:rPr lang="en-GB" sz="2000" dirty="0" smtClean="0">
                <a:latin typeface="Arial Narrow" panose="020B0606020202030204" pitchFamily="34" charset="0"/>
              </a:rPr>
              <a:t>To supplement existing approach on management of asbestos to strengthen asbestos management system in the country. </a:t>
            </a:r>
            <a:endParaRPr lang="en-ZA" sz="2000" dirty="0" smtClean="0">
              <a:latin typeface="Arial Narrow" panose="020B0606020202030204" pitchFamily="34" charset="0"/>
            </a:endParaRPr>
          </a:p>
          <a:p>
            <a:pPr marL="0" indent="0" eaLnBrk="1" hangingPunct="1">
              <a:buNone/>
            </a:pPr>
            <a:endParaRPr lang="en-ZA" altLang="en-US" sz="2000" dirty="0" smtClean="0">
              <a:latin typeface="Arial Narrow" panose="020B0606020202030204" pitchFamily="34" charset="0"/>
            </a:endParaRPr>
          </a:p>
        </p:txBody>
      </p:sp>
    </p:spTree>
    <p:extLst>
      <p:ext uri="{BB962C8B-B14F-4D97-AF65-F5344CB8AC3E}">
        <p14:creationId xmlns:p14="http://schemas.microsoft.com/office/powerpoint/2010/main" val="2719567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91886"/>
            <a:ext cx="8229600" cy="821094"/>
          </a:xfrm>
        </p:spPr>
        <p:txBody>
          <a:bodyPr/>
          <a:lstStyle/>
          <a:p>
            <a:pPr eaLnBrk="1" hangingPunct="1"/>
            <a:r>
              <a:rPr lang="en-US" altLang="en-US" sz="2800" dirty="0" smtClean="0">
                <a:solidFill>
                  <a:srgbClr val="008000"/>
                </a:solidFill>
                <a:latin typeface="Arial Narrow" panose="020B0606020202030204" pitchFamily="34" charset="0"/>
              </a:rPr>
              <a:t>LEGISLATED APPROACHES FOR MANAGEMENT OF ASBESTOS IN THE COUNTRY</a:t>
            </a:r>
          </a:p>
        </p:txBody>
      </p:sp>
      <p:sp>
        <p:nvSpPr>
          <p:cNvPr id="4099" name="Content Placeholder 2"/>
          <p:cNvSpPr>
            <a:spLocks noGrp="1"/>
          </p:cNvSpPr>
          <p:nvPr>
            <p:ph idx="1"/>
          </p:nvPr>
        </p:nvSpPr>
        <p:spPr>
          <a:xfrm>
            <a:off x="457200" y="1293091"/>
            <a:ext cx="8229600" cy="3372215"/>
          </a:xfrm>
        </p:spPr>
        <p:txBody>
          <a:bodyPr/>
          <a:lstStyle/>
          <a:p>
            <a:pPr marL="0" indent="0" algn="just" eaLnBrk="1" hangingPunct="1">
              <a:buNone/>
            </a:pPr>
            <a:r>
              <a:rPr lang="en-ZA" sz="2400" b="1" dirty="0" smtClean="0">
                <a:latin typeface="Arial Narrow" panose="020B0606020202030204" pitchFamily="34" charset="0"/>
              </a:rPr>
              <a:t>Approaches for the handling Asbestos in buildings and work environment</a:t>
            </a:r>
          </a:p>
          <a:p>
            <a:pPr marL="0" indent="0" algn="just" eaLnBrk="1" hangingPunct="1">
              <a:buNone/>
            </a:pPr>
            <a:r>
              <a:rPr lang="en-ZA" sz="2400" dirty="0" smtClean="0">
                <a:latin typeface="Arial Narrow" panose="020B0606020202030204" pitchFamily="34" charset="0"/>
              </a:rPr>
              <a:t>The </a:t>
            </a:r>
            <a:r>
              <a:rPr lang="en-ZA" sz="2400" dirty="0">
                <a:latin typeface="Arial Narrow" panose="020B0606020202030204" pitchFamily="34" charset="0"/>
              </a:rPr>
              <a:t>Department of labour plays crucial role in management of asbestos when working with asbestos. The requirements for </a:t>
            </a:r>
            <a:r>
              <a:rPr lang="en-ZA" sz="2400" dirty="0" smtClean="0">
                <a:latin typeface="Arial Narrow" panose="020B0606020202030204" pitchFamily="34" charset="0"/>
              </a:rPr>
              <a:t>management of </a:t>
            </a:r>
            <a:r>
              <a:rPr lang="en-ZA" sz="2400" dirty="0">
                <a:latin typeface="Arial Narrow" panose="020B0606020202030204" pitchFamily="34" charset="0"/>
              </a:rPr>
              <a:t>asbestos are being provided in Asbestos Regulation, 2001 (Asbestos regulations) under Section 43 of the Occupational Health and Safety Act, 1993 (Act No.85 of 1993)</a:t>
            </a:r>
            <a:endParaRPr lang="en-ZA" altLang="en-US" sz="2400" dirty="0" smtClean="0">
              <a:latin typeface="Arial Narrow" panose="020B0606020202030204" pitchFamily="34" charset="0"/>
            </a:endParaRPr>
          </a:p>
        </p:txBody>
      </p:sp>
    </p:spTree>
    <p:extLst>
      <p:ext uri="{BB962C8B-B14F-4D97-AF65-F5344CB8AC3E}">
        <p14:creationId xmlns:p14="http://schemas.microsoft.com/office/powerpoint/2010/main" val="316803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5119</TotalTime>
  <Words>1164</Words>
  <Application>Microsoft Office PowerPoint</Application>
  <PresentationFormat>On-screen Show (4:3)</PresentationFormat>
  <Paragraphs>112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Wingdings</vt:lpstr>
      <vt:lpstr>Office Theme</vt:lpstr>
      <vt:lpstr>CONCEPT DOCUMENT ON  NATIONAL ASBESTOS  STRATEGY</vt:lpstr>
      <vt:lpstr>PROBLEM STATEMENT (Continued..)</vt:lpstr>
      <vt:lpstr>PROBLEM STATEMENT (CONTINUED…..)</vt:lpstr>
      <vt:lpstr>PROBLEM STATEMENT</vt:lpstr>
      <vt:lpstr>AIM OF THE STRATEGY</vt:lpstr>
      <vt:lpstr>OBJECTIVES (continued…)</vt:lpstr>
      <vt:lpstr>OBJECTIVES (continued..)</vt:lpstr>
      <vt:lpstr>OBJECTIVES</vt:lpstr>
      <vt:lpstr>LEGISLATED APPROACHES FOR MANAGEMENT OF ASBESTOS IN THE COUNTRY</vt:lpstr>
      <vt:lpstr>PROCESS TO NOTIFY WHEN UNDERTAKING ASBESTOS WORK</vt:lpstr>
      <vt:lpstr>OPERATIONAL REQUIREMENTS</vt:lpstr>
      <vt:lpstr>OPERATIONAL REQUIREMENTS</vt:lpstr>
      <vt:lpstr>PROCESS FLOW OF  PART 8 OF WASTE ACT </vt:lpstr>
      <vt:lpstr>LEGISLATIVE PROHIBITIONS OF ASBESTOS IN THE COUNTRY</vt:lpstr>
      <vt:lpstr>LEGISLATIVE PROHIBITIONS OF ASBESTOS IN THE COUNTRY</vt:lpstr>
      <vt:lpstr>PROPOSED NON-LEGISLATED MANAGEMENT OF ASBESTOS IN BUILDING AND CONTAMINATED LAND</vt:lpstr>
      <vt:lpstr>CONCLUSION</vt:lpstr>
      <vt:lpstr>PowerPoint Presentation</vt:lpstr>
    </vt:vector>
  </TitlesOfParts>
  <Company>Environmental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MATJELELE PHALADI</cp:lastModifiedBy>
  <cp:revision>114</cp:revision>
  <dcterms:created xsi:type="dcterms:W3CDTF">2014-01-14T11:52:39Z</dcterms:created>
  <dcterms:modified xsi:type="dcterms:W3CDTF">2017-03-23T07:03:08Z</dcterms:modified>
</cp:coreProperties>
</file>