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83" r:id="rId4"/>
    <p:sldId id="284" r:id="rId5"/>
    <p:sldId id="285" r:id="rId6"/>
    <p:sldId id="286" r:id="rId7"/>
    <p:sldId id="287" r:id="rId8"/>
    <p:sldId id="288" r:id="rId9"/>
    <p:sldId id="290" r:id="rId10"/>
    <p:sldId id="282" r:id="rId11"/>
    <p:sldId id="270" r:id="rId12"/>
    <p:sldId id="258" r:id="rId13"/>
    <p:sldId id="281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8" autoAdjust="0"/>
    <p:restoredTop sz="94719"/>
  </p:normalViewPr>
  <p:slideViewPr>
    <p:cSldViewPr snapToGrid="0" snapToObjects="1">
      <p:cViewPr>
        <p:scale>
          <a:sx n="110" d="100"/>
          <a:sy n="110" d="100"/>
        </p:scale>
        <p:origin x="560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2E516-7A1E-4482-9644-D685E45CABE6}" type="datetimeFigureOut">
              <a:rPr lang="en-ZA" smtClean="0"/>
              <a:pPr/>
              <a:t>2017/03/23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6C48D-F84C-4A29-8CB1-92996917A14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7189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1928-168D-1848-95DB-79DF9FEE8293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E7-2850-BA45-8898-53F1524E7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6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1928-168D-1848-95DB-79DF9FEE8293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E7-2850-BA45-8898-53F1524E7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5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1928-168D-1848-95DB-79DF9FEE8293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E7-2850-BA45-8898-53F1524E7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6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1928-168D-1848-95DB-79DF9FEE8293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E7-2850-BA45-8898-53F1524E7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1928-168D-1848-95DB-79DF9FEE8293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E7-2850-BA45-8898-53F1524E7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6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1928-168D-1848-95DB-79DF9FEE8293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E7-2850-BA45-8898-53F1524E7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1928-168D-1848-95DB-79DF9FEE8293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E7-2850-BA45-8898-53F1524E7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6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1928-168D-1848-95DB-79DF9FEE8293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E7-2850-BA45-8898-53F1524E7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7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1928-168D-1848-95DB-79DF9FEE8293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E7-2850-BA45-8898-53F1524E7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9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1928-168D-1848-95DB-79DF9FEE8293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E7-2850-BA45-8898-53F1524E7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3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1928-168D-1848-95DB-79DF9FEE8293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E7-2850-BA45-8898-53F1524E7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0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1928-168D-1848-95DB-79DF9FEE8293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F9E7-2850-BA45-8898-53F1524E7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3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728" y="989557"/>
            <a:ext cx="8173872" cy="262710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</a:pPr>
            <a:r>
              <a:rPr lang="en-US" alt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POSSIBILITIES &amp; CHALLENGES FACED WHEN ADDRESSING  ASBESTOS CONTAMINATION: A MODERN PROJECT CASE STUDY</a:t>
            </a:r>
          </a:p>
          <a:p>
            <a:pPr>
              <a:spcBef>
                <a:spcPct val="0"/>
              </a:spcBef>
            </a:pPr>
            <a:endParaRPr lang="en-US" alt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LP-PENGE ASBESTOS REMEDIATION PROJECT</a:t>
            </a:r>
            <a:endParaRPr lang="en-US" alt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alt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ASBESTOS DIALOGUE</a:t>
            </a:r>
            <a:endParaRPr lang="en-US" altLang="en-US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23 </a:t>
            </a:r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March 2017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421"/>
            <a:ext cx="8229600" cy="6250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ZA" sz="27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LABOUR DISPUTE POST BUSINESS PLAN SIGNATURE</a:t>
            </a:r>
            <a:endParaRPr lang="en-US" sz="27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345"/>
            <a:ext cx="8229600" cy="44750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ZA" sz="2000" dirty="0">
                <a:solidFill>
                  <a:schemeClr val="bg1"/>
                </a:solidFill>
              </a:rPr>
              <a:t>It was brought to DeNovo s attention February 7th, 2017 that a dispute with the project wage rate was being brought forward by the community. The community </a:t>
            </a:r>
            <a:r>
              <a:rPr lang="en-ZA" sz="2000" dirty="0" smtClean="0">
                <a:solidFill>
                  <a:schemeClr val="bg1"/>
                </a:solidFill>
              </a:rPr>
              <a:t>feels they were marginalized during the project planning stages and as a result their voice is going unheard. There exists the possibility of the community leadership attempting to steer </a:t>
            </a:r>
            <a:r>
              <a:rPr lang="en-ZA" sz="2000" dirty="0">
                <a:solidFill>
                  <a:schemeClr val="bg1"/>
                </a:solidFill>
              </a:rPr>
              <a:t>the project from implementation back into the planning </a:t>
            </a:r>
            <a:r>
              <a:rPr lang="en-ZA" sz="2000" dirty="0" smtClean="0">
                <a:solidFill>
                  <a:schemeClr val="bg1"/>
                </a:solidFill>
              </a:rPr>
              <a:t>phase. </a:t>
            </a:r>
            <a:r>
              <a:rPr lang="en-ZA" sz="2000" dirty="0">
                <a:solidFill>
                  <a:schemeClr val="bg1"/>
                </a:solidFill>
              </a:rPr>
              <a:t>The project is suffering from a </a:t>
            </a:r>
            <a:r>
              <a:rPr lang="en-ZA" sz="2000" dirty="0" smtClean="0">
                <a:solidFill>
                  <a:schemeClr val="bg1"/>
                </a:solidFill>
              </a:rPr>
              <a:t>collapse in the lines of communication. There </a:t>
            </a:r>
            <a:r>
              <a:rPr lang="en-ZA" sz="2000" dirty="0">
                <a:solidFill>
                  <a:schemeClr val="bg1"/>
                </a:solidFill>
              </a:rPr>
              <a:t>exists a serious lack of </a:t>
            </a:r>
            <a:r>
              <a:rPr lang="en-ZA" sz="2000" dirty="0" smtClean="0">
                <a:solidFill>
                  <a:schemeClr val="bg1"/>
                </a:solidFill>
              </a:rPr>
              <a:t>trust </a:t>
            </a:r>
            <a:r>
              <a:rPr lang="en-ZA" sz="2000" dirty="0">
                <a:solidFill>
                  <a:schemeClr val="bg1"/>
                </a:solidFill>
              </a:rPr>
              <a:t>between the Department, Municipality, and </a:t>
            </a:r>
            <a:r>
              <a:rPr lang="en-ZA" sz="2000" dirty="0" err="1">
                <a:solidFill>
                  <a:schemeClr val="bg1"/>
                </a:solidFill>
              </a:rPr>
              <a:t>Penge</a:t>
            </a:r>
            <a:r>
              <a:rPr lang="en-ZA" sz="2000" dirty="0">
                <a:solidFill>
                  <a:schemeClr val="bg1"/>
                </a:solidFill>
              </a:rPr>
              <a:t> </a:t>
            </a:r>
            <a:r>
              <a:rPr lang="en-ZA" sz="2000" dirty="0" err="1">
                <a:solidFill>
                  <a:schemeClr val="bg1"/>
                </a:solidFill>
              </a:rPr>
              <a:t>Sanco</a:t>
            </a:r>
            <a:r>
              <a:rPr lang="en-ZA" sz="2000" dirty="0">
                <a:solidFill>
                  <a:schemeClr val="bg1"/>
                </a:solidFill>
              </a:rPr>
              <a:t> (Village Leadership). </a:t>
            </a:r>
            <a:r>
              <a:rPr lang="en-ZA" sz="2000" dirty="0" err="1">
                <a:solidFill>
                  <a:schemeClr val="bg1"/>
                </a:solidFill>
              </a:rPr>
              <a:t>Penge</a:t>
            </a:r>
            <a:r>
              <a:rPr lang="en-ZA" sz="2000" dirty="0">
                <a:solidFill>
                  <a:schemeClr val="bg1"/>
                </a:solidFill>
              </a:rPr>
              <a:t> </a:t>
            </a:r>
            <a:r>
              <a:rPr lang="en-ZA" sz="2000" dirty="0" err="1">
                <a:solidFill>
                  <a:schemeClr val="bg1"/>
                </a:solidFill>
              </a:rPr>
              <a:t>Sanco</a:t>
            </a:r>
            <a:r>
              <a:rPr lang="en-ZA" sz="2000" dirty="0">
                <a:solidFill>
                  <a:schemeClr val="bg1"/>
                </a:solidFill>
              </a:rPr>
              <a:t> has put forth the claim they were not told this project fell under the EPWP guidelines until February 7th,2017 during a project meeting discussing the issue of wage rates. </a:t>
            </a:r>
            <a:endParaRPr lang="en-Z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310960"/>
              </p:ext>
            </p:extLst>
          </p:nvPr>
        </p:nvGraphicFramePr>
        <p:xfrm>
          <a:off x="152400" y="1219200"/>
          <a:ext cx="8839200" cy="2867607"/>
        </p:xfrm>
        <a:graphic>
          <a:graphicData uri="http://schemas.openxmlformats.org/drawingml/2006/table">
            <a:tbl>
              <a:tblPr firstRow="1" bandRow="1"/>
              <a:tblGrid>
                <a:gridCol w="2057400"/>
                <a:gridCol w="1835092"/>
                <a:gridCol w="1865152"/>
                <a:gridCol w="3081556"/>
              </a:tblGrid>
              <a:tr h="4379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Original</a:t>
                      </a:r>
                      <a:r>
                        <a:rPr lang="en-ZA" sz="1200" baseline="0" dirty="0" smtClean="0"/>
                        <a:t> Project Duration</a:t>
                      </a:r>
                      <a:endParaRPr lang="en-ZA" sz="1200" dirty="0"/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</a:tr>
              <a:tr h="5399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/>
                        <a:t>Start</a:t>
                      </a:r>
                      <a:r>
                        <a:rPr lang="en-ZA" sz="1200" baseline="0" dirty="0" smtClean="0"/>
                        <a:t> Date</a:t>
                      </a:r>
                      <a:endParaRPr lang="en-ZA" sz="1200" dirty="0" smtClean="0"/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/>
                        <a:t>End Date</a:t>
                      </a:r>
                    </a:p>
                    <a:p>
                      <a:endParaRPr lang="en-ZA" sz="1200" dirty="0"/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/>
                        <a:t>Total No.</a:t>
                      </a:r>
                      <a:r>
                        <a:rPr lang="en-ZA" sz="1200" baseline="0" dirty="0" smtClean="0"/>
                        <a:t> of Months</a:t>
                      </a:r>
                      <a:endParaRPr lang="en-ZA" sz="1200" dirty="0" smtClean="0"/>
                    </a:p>
                    <a:p>
                      <a:endParaRPr lang="en-ZA" sz="1200" dirty="0"/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/>
                        <a:t>No. of Months Remaining</a:t>
                      </a:r>
                    </a:p>
                    <a:p>
                      <a:endParaRPr lang="en-ZA" sz="1200" dirty="0"/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  <a:tr h="5399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01/12/2016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01/06/2017</a:t>
                      </a:r>
                      <a:endParaRPr lang="en-ZA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</a:tr>
              <a:tr h="3719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dirty="0" smtClean="0"/>
                        <a:t>Revised</a:t>
                      </a:r>
                      <a:r>
                        <a:rPr lang="en-ZA" sz="1200" b="1" baseline="0" dirty="0" smtClean="0"/>
                        <a:t> Project Duration</a:t>
                      </a:r>
                      <a:endParaRPr lang="en-ZA" sz="1200" b="1" dirty="0" smtClean="0"/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5399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/>
                        <a:t>Start</a:t>
                      </a:r>
                      <a:r>
                        <a:rPr lang="en-ZA" sz="1200" baseline="0" dirty="0" smtClean="0"/>
                        <a:t> Date</a:t>
                      </a:r>
                      <a:endParaRPr lang="en-ZA" sz="1200" dirty="0" smtClean="0"/>
                    </a:p>
                    <a:p>
                      <a:endParaRPr lang="en-ZA" sz="1200" dirty="0"/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/>
                        <a:t>End Date</a:t>
                      </a:r>
                    </a:p>
                    <a:p>
                      <a:endParaRPr lang="en-ZA" sz="1200" dirty="0"/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/>
                        <a:t>Total No.</a:t>
                      </a:r>
                      <a:r>
                        <a:rPr lang="en-ZA" sz="1200" baseline="0" dirty="0" smtClean="0"/>
                        <a:t> of Months</a:t>
                      </a:r>
                      <a:endParaRPr lang="en-ZA" sz="1200" dirty="0" smtClean="0"/>
                    </a:p>
                    <a:p>
                      <a:endParaRPr lang="en-ZA" sz="1200" dirty="0"/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/>
                        <a:t>No of Months Remaining</a:t>
                      </a:r>
                    </a:p>
                    <a:p>
                      <a:endParaRPr lang="en-ZA" sz="1200" dirty="0"/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</a:tr>
              <a:tr h="4379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08/03/2017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08/05/2017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738188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PENGE PROGRESS</a:t>
            </a:r>
            <a:endParaRPr kumimoji="0" lang="en-Z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5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38188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1400" b="1" kern="0" dirty="0" smtClean="0">
                <a:solidFill>
                  <a:srgbClr val="000000"/>
                </a:solidFill>
                <a:latin typeface="Arial"/>
              </a:rPr>
              <a:t>PENGE EPWP EMPLOYMENT</a:t>
            </a:r>
            <a:endParaRPr kumimoji="0" lang="en-Z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10602"/>
              </p:ext>
            </p:extLst>
          </p:nvPr>
        </p:nvGraphicFramePr>
        <p:xfrm>
          <a:off x="152400" y="990600"/>
          <a:ext cx="8839199" cy="4348480"/>
        </p:xfrm>
        <a:graphic>
          <a:graphicData uri="http://schemas.openxmlformats.org/drawingml/2006/table">
            <a:tbl>
              <a:tblPr firstRow="1" bandRow="1"/>
              <a:tblGrid>
                <a:gridCol w="2971800"/>
                <a:gridCol w="2819400"/>
                <a:gridCol w="1752600"/>
                <a:gridCol w="1295399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Planned Number of Actual People</a:t>
                      </a:r>
                    </a:p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Number of Actual People</a:t>
                      </a:r>
                    </a:p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Clerical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Labourers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22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50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Semi Skilled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Skilled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25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Supervisors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2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Managerial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Number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50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Person Days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3300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ZA" sz="1200" dirty="0" smtClean="0"/>
                        <a:t>2200</a:t>
                      </a:r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b="1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ZA" sz="12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94" y="150470"/>
            <a:ext cx="6748041" cy="5061031"/>
          </a:xfrm>
        </p:spPr>
      </p:pic>
    </p:spTree>
    <p:extLst>
      <p:ext uri="{BB962C8B-B14F-4D97-AF65-F5344CB8AC3E}">
        <p14:creationId xmlns:p14="http://schemas.microsoft.com/office/powerpoint/2010/main" val="41419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>
                <a:solidFill>
                  <a:schemeClr val="bg1"/>
                </a:solidFill>
              </a:rPr>
              <a:t>THANK YOU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421"/>
            <a:ext cx="8229600" cy="6250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ZA" sz="27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OUTLINE</a:t>
            </a:r>
            <a:endParaRPr lang="en-US" sz="27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345"/>
            <a:ext cx="8229600" cy="4475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dirty="0" smtClean="0">
                <a:solidFill>
                  <a:schemeClr val="bg1"/>
                </a:solidFill>
              </a:rPr>
              <a:t>SITUATIONAL AWARENESS</a:t>
            </a:r>
          </a:p>
          <a:p>
            <a:pPr marL="0" indent="0">
              <a:buNone/>
            </a:pPr>
            <a:r>
              <a:rPr lang="en-ZA" sz="2400" dirty="0" smtClean="0">
                <a:solidFill>
                  <a:schemeClr val="bg1"/>
                </a:solidFill>
              </a:rPr>
              <a:t>FUNDAMENTALS</a:t>
            </a:r>
          </a:p>
          <a:p>
            <a:pPr marL="0" indent="0">
              <a:buNone/>
            </a:pPr>
            <a:r>
              <a:rPr lang="en-ZA" sz="2400" dirty="0" smtClean="0">
                <a:solidFill>
                  <a:schemeClr val="bg1"/>
                </a:solidFill>
              </a:rPr>
              <a:t>AVAILABLE RESOURCES</a:t>
            </a:r>
          </a:p>
          <a:p>
            <a:pPr marL="0" indent="0">
              <a:buNone/>
            </a:pPr>
            <a:r>
              <a:rPr lang="en-ZA" sz="2400" dirty="0" smtClean="0">
                <a:solidFill>
                  <a:schemeClr val="bg1"/>
                </a:solidFill>
              </a:rPr>
              <a:t>COMMUNICATION</a:t>
            </a:r>
          </a:p>
          <a:p>
            <a:pPr marL="0" indent="0">
              <a:buNone/>
            </a:pPr>
            <a:r>
              <a:rPr lang="en-ZA" sz="2400" dirty="0">
                <a:solidFill>
                  <a:schemeClr val="bg1"/>
                </a:solidFill>
              </a:rPr>
              <a:t>CHALLENGES</a:t>
            </a:r>
            <a:endParaRPr lang="en-ZA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ZA" sz="2400" dirty="0" smtClean="0">
                <a:solidFill>
                  <a:schemeClr val="bg1"/>
                </a:solidFill>
              </a:rPr>
              <a:t>BUSINESS PLAN DISPUTES POST SIGNATURE</a:t>
            </a:r>
            <a:endParaRPr lang="en-ZA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ZA" sz="2400" dirty="0" smtClean="0">
                <a:solidFill>
                  <a:schemeClr val="bg1"/>
                </a:solidFill>
              </a:rPr>
              <a:t>PENGE BRIEF</a:t>
            </a:r>
            <a:endParaRPr lang="en-ZA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ZA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Z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421"/>
            <a:ext cx="8229600" cy="6250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ZA" sz="27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DENOVOS ROLE</a:t>
            </a:r>
            <a:endParaRPr lang="en-US" sz="27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345"/>
            <a:ext cx="8229600" cy="4475072"/>
          </a:xfrm>
        </p:spPr>
        <p:txBody>
          <a:bodyPr>
            <a:normAutofit/>
          </a:bodyPr>
          <a:lstStyle/>
          <a:p>
            <a:r>
              <a:rPr lang="en-ZA" sz="2800" dirty="0">
                <a:solidFill>
                  <a:schemeClr val="bg1"/>
                </a:solidFill>
              </a:rPr>
              <a:t>DeNovo </a:t>
            </a:r>
            <a:r>
              <a:rPr lang="en-ZA" sz="2800" dirty="0" smtClean="0">
                <a:solidFill>
                  <a:schemeClr val="bg1"/>
                </a:solidFill>
              </a:rPr>
              <a:t>is a </a:t>
            </a:r>
            <a:r>
              <a:rPr lang="en-ZA" sz="2800" dirty="0">
                <a:solidFill>
                  <a:schemeClr val="bg1"/>
                </a:solidFill>
              </a:rPr>
              <a:t>non-partisan </a:t>
            </a:r>
            <a:r>
              <a:rPr lang="en-ZA" sz="2800" dirty="0" smtClean="0">
                <a:solidFill>
                  <a:schemeClr val="bg1"/>
                </a:solidFill>
              </a:rPr>
              <a:t>actor</a:t>
            </a:r>
          </a:p>
          <a:p>
            <a:r>
              <a:rPr lang="en-ZA" sz="2800" dirty="0" smtClean="0">
                <a:solidFill>
                  <a:schemeClr val="bg1"/>
                </a:solidFill>
              </a:rPr>
              <a:t>DeNovo will perform at the highest professional standard at all times</a:t>
            </a:r>
          </a:p>
          <a:p>
            <a:r>
              <a:rPr lang="en-ZA" sz="2800" dirty="0" smtClean="0">
                <a:solidFill>
                  <a:schemeClr val="bg1"/>
                </a:solidFill>
              </a:rPr>
              <a:t>DeNovo will respect the decisions brought forward in the project. Non-negotiable</a:t>
            </a:r>
          </a:p>
          <a:p>
            <a:r>
              <a:rPr lang="en-ZA" sz="2800" dirty="0" smtClean="0">
                <a:solidFill>
                  <a:schemeClr val="bg1"/>
                </a:solidFill>
              </a:rPr>
              <a:t>DeNovo serves to act in any capacity such that the project can be successful</a:t>
            </a:r>
            <a:endParaRPr lang="en-Z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421"/>
            <a:ext cx="8229600" cy="6250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ZA" sz="27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SITUATIONAL AWARENESS</a:t>
            </a:r>
            <a:endParaRPr lang="en-US" sz="27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345"/>
            <a:ext cx="8229600" cy="4475072"/>
          </a:xfrm>
        </p:spPr>
        <p:txBody>
          <a:bodyPr>
            <a:noAutofit/>
          </a:bodyPr>
          <a:lstStyle/>
          <a:p>
            <a:r>
              <a:rPr lang="en-ZA" sz="2400" dirty="0">
                <a:solidFill>
                  <a:schemeClr val="bg1"/>
                </a:solidFill>
              </a:rPr>
              <a:t>Fundamental understanding of project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Memorandum of Agreement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Business Plan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Procurement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Planning/Implementation</a:t>
            </a:r>
          </a:p>
          <a:p>
            <a:r>
              <a:rPr lang="en-ZA" sz="2400" dirty="0">
                <a:solidFill>
                  <a:schemeClr val="bg1"/>
                </a:solidFill>
              </a:rPr>
              <a:t>Fundamental understanding of project dynamics 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Stakeholders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Politics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Business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The unknown</a:t>
            </a:r>
          </a:p>
          <a:p>
            <a:pPr lvl="1"/>
            <a:endParaRPr lang="en-Z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421"/>
            <a:ext cx="8229600" cy="6250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ZA" sz="27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BUSINESS PLAN</a:t>
            </a:r>
            <a:endParaRPr lang="en-US" sz="27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345"/>
            <a:ext cx="8229600" cy="4475072"/>
          </a:xfrm>
        </p:spPr>
        <p:txBody>
          <a:bodyPr>
            <a:noAutofit/>
          </a:bodyPr>
          <a:lstStyle/>
          <a:p>
            <a:r>
              <a:rPr lang="en-ZA" sz="2400" dirty="0">
                <a:solidFill>
                  <a:schemeClr val="bg1"/>
                </a:solidFill>
              </a:rPr>
              <a:t>Fundamental understanding of project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Memorandum of Agreement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Business Plan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Procurement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Planning/Implementation</a:t>
            </a:r>
          </a:p>
          <a:p>
            <a:r>
              <a:rPr lang="en-ZA" sz="2400" dirty="0">
                <a:solidFill>
                  <a:schemeClr val="bg1"/>
                </a:solidFill>
              </a:rPr>
              <a:t>Fundamental understanding of project dynamics 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Stakeholders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Politics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Business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The unknown</a:t>
            </a:r>
          </a:p>
          <a:p>
            <a:pPr lvl="1"/>
            <a:endParaRPr lang="en-Z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421"/>
            <a:ext cx="8229600" cy="6250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ZA" sz="2700" b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BUSINESS PLAN</a:t>
            </a:r>
            <a:endParaRPr lang="en-US" sz="27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345"/>
            <a:ext cx="8229600" cy="4475072"/>
          </a:xfrm>
        </p:spPr>
        <p:txBody>
          <a:bodyPr>
            <a:noAutofit/>
          </a:bodyPr>
          <a:lstStyle/>
          <a:p>
            <a:r>
              <a:rPr lang="en-ZA" sz="2400" dirty="0">
                <a:solidFill>
                  <a:schemeClr val="bg1"/>
                </a:solidFill>
              </a:rPr>
              <a:t>Identify potential areas of concern early in the project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Hostile stakeholder</a:t>
            </a:r>
          </a:p>
          <a:p>
            <a:pPr lvl="2"/>
            <a:r>
              <a:rPr lang="en-ZA" sz="1800" dirty="0">
                <a:solidFill>
                  <a:schemeClr val="bg1"/>
                </a:solidFill>
              </a:rPr>
              <a:t>Individual</a:t>
            </a:r>
          </a:p>
          <a:p>
            <a:pPr lvl="2"/>
            <a:r>
              <a:rPr lang="en-ZA" sz="1800" dirty="0">
                <a:solidFill>
                  <a:schemeClr val="bg1"/>
                </a:solidFill>
              </a:rPr>
              <a:t>Community</a:t>
            </a:r>
          </a:p>
          <a:p>
            <a:pPr lvl="2"/>
            <a:r>
              <a:rPr lang="en-ZA" sz="1800" dirty="0">
                <a:solidFill>
                  <a:schemeClr val="bg1"/>
                </a:solidFill>
              </a:rPr>
              <a:t>Company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Changes to the Scope </a:t>
            </a:r>
          </a:p>
          <a:p>
            <a:pPr lvl="2"/>
            <a:r>
              <a:rPr lang="en-ZA" sz="1800" dirty="0">
                <a:solidFill>
                  <a:schemeClr val="bg1"/>
                </a:solidFill>
              </a:rPr>
              <a:t>Critical lead items</a:t>
            </a:r>
          </a:p>
          <a:p>
            <a:pPr lvl="2"/>
            <a:r>
              <a:rPr lang="en-ZA" sz="1800" dirty="0">
                <a:solidFill>
                  <a:schemeClr val="bg1"/>
                </a:solidFill>
              </a:rPr>
              <a:t>Effects on budget &amp; duration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Land Issues</a:t>
            </a:r>
          </a:p>
          <a:p>
            <a:pPr lvl="2"/>
            <a:r>
              <a:rPr lang="en-ZA" sz="1800" dirty="0">
                <a:solidFill>
                  <a:schemeClr val="bg1"/>
                </a:solidFill>
              </a:rPr>
              <a:t>Owning Entity</a:t>
            </a:r>
          </a:p>
          <a:p>
            <a:pPr lvl="2"/>
            <a:r>
              <a:rPr lang="en-ZA" sz="1800" dirty="0">
                <a:solidFill>
                  <a:schemeClr val="bg1"/>
                </a:solidFill>
              </a:rPr>
              <a:t>Land Resolutions</a:t>
            </a:r>
          </a:p>
          <a:p>
            <a:pPr lvl="1"/>
            <a:endParaRPr lang="en-Z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421"/>
            <a:ext cx="8229600" cy="6250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ZA" sz="27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PROJECT REPORTING CHALLENGES</a:t>
            </a:r>
            <a:endParaRPr lang="en-US" sz="27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345"/>
            <a:ext cx="8229600" cy="4475072"/>
          </a:xfrm>
        </p:spPr>
        <p:txBody>
          <a:bodyPr>
            <a:noAutofit/>
          </a:bodyPr>
          <a:lstStyle/>
          <a:p>
            <a:r>
              <a:rPr lang="en-ZA" sz="2400" dirty="0">
                <a:solidFill>
                  <a:schemeClr val="bg1"/>
                </a:solidFill>
              </a:rPr>
              <a:t>Project Scope</a:t>
            </a:r>
          </a:p>
          <a:p>
            <a:pPr lvl="1"/>
            <a:r>
              <a:rPr lang="en-ZA" sz="2000" dirty="0" err="1">
                <a:solidFill>
                  <a:schemeClr val="bg1"/>
                </a:solidFill>
              </a:rPr>
              <a:t>Penge</a:t>
            </a:r>
            <a:r>
              <a:rPr lang="en-ZA" sz="2000" dirty="0">
                <a:solidFill>
                  <a:schemeClr val="bg1"/>
                </a:solidFill>
              </a:rPr>
              <a:t> Primary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Ga-</a:t>
            </a:r>
            <a:r>
              <a:rPr lang="en-ZA" sz="2000" dirty="0" err="1">
                <a:solidFill>
                  <a:schemeClr val="bg1"/>
                </a:solidFill>
              </a:rPr>
              <a:t>Mopedi</a:t>
            </a:r>
            <a:endParaRPr lang="en-ZA" sz="2000" dirty="0">
              <a:solidFill>
                <a:schemeClr val="bg1"/>
              </a:solidFill>
            </a:endParaRPr>
          </a:p>
          <a:p>
            <a:pPr lvl="1"/>
            <a:r>
              <a:rPr lang="en-ZA" sz="2000" dirty="0" err="1">
                <a:solidFill>
                  <a:schemeClr val="bg1"/>
                </a:solidFill>
              </a:rPr>
              <a:t>Penge</a:t>
            </a:r>
            <a:r>
              <a:rPr lang="en-ZA" sz="2000" dirty="0">
                <a:solidFill>
                  <a:schemeClr val="bg1"/>
                </a:solidFill>
              </a:rPr>
              <a:t> Roads</a:t>
            </a:r>
          </a:p>
          <a:p>
            <a:r>
              <a:rPr lang="en-ZA" sz="2400" dirty="0">
                <a:solidFill>
                  <a:schemeClr val="bg1"/>
                </a:solidFill>
              </a:rPr>
              <a:t>EPWP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Project Wage Rate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Project Duration</a:t>
            </a:r>
          </a:p>
          <a:p>
            <a:pPr lvl="1"/>
            <a:r>
              <a:rPr lang="en-ZA" sz="2000" dirty="0" err="1">
                <a:solidFill>
                  <a:schemeClr val="bg1"/>
                </a:solidFill>
              </a:rPr>
              <a:t>Penge</a:t>
            </a:r>
            <a:r>
              <a:rPr lang="en-ZA" sz="2000" dirty="0">
                <a:solidFill>
                  <a:schemeClr val="bg1"/>
                </a:solidFill>
              </a:rPr>
              <a:t> </a:t>
            </a:r>
            <a:r>
              <a:rPr lang="en-ZA" sz="2000" dirty="0" err="1">
                <a:solidFill>
                  <a:schemeClr val="bg1"/>
                </a:solidFill>
              </a:rPr>
              <a:t>Sanco</a:t>
            </a:r>
            <a:endParaRPr lang="en-ZA" sz="2000" dirty="0">
              <a:solidFill>
                <a:schemeClr val="bg1"/>
              </a:solidFill>
            </a:endParaRPr>
          </a:p>
          <a:p>
            <a:endParaRPr lang="en-ZA" sz="2400" dirty="0">
              <a:solidFill>
                <a:schemeClr val="bg1"/>
              </a:solidFill>
            </a:endParaRPr>
          </a:p>
          <a:p>
            <a:endParaRPr lang="en-ZA" sz="2400" dirty="0">
              <a:solidFill>
                <a:schemeClr val="bg1"/>
              </a:solidFill>
            </a:endParaRPr>
          </a:p>
          <a:p>
            <a:endParaRPr lang="en-ZA" sz="2400" dirty="0">
              <a:solidFill>
                <a:schemeClr val="bg1"/>
              </a:solidFill>
            </a:endParaRPr>
          </a:p>
          <a:p>
            <a:pPr lvl="1"/>
            <a:endParaRPr lang="en-Z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421"/>
            <a:ext cx="8229600" cy="6250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ZA" sz="27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COMMUNICATION CHALLENGES</a:t>
            </a:r>
            <a:endParaRPr lang="en-US" sz="27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345"/>
            <a:ext cx="8229600" cy="4475072"/>
          </a:xfrm>
        </p:spPr>
        <p:txBody>
          <a:bodyPr>
            <a:noAutofit/>
          </a:bodyPr>
          <a:lstStyle/>
          <a:p>
            <a:r>
              <a:rPr lang="en-ZA" sz="2000" dirty="0" smtClean="0">
                <a:solidFill>
                  <a:schemeClr val="bg1"/>
                </a:solidFill>
              </a:rPr>
              <a:t>Imperative </a:t>
            </a:r>
            <a:r>
              <a:rPr lang="en-ZA" sz="2000" dirty="0">
                <a:solidFill>
                  <a:schemeClr val="bg1"/>
                </a:solidFill>
              </a:rPr>
              <a:t>that the IA develop lines of communication early on in the project with stakeholders</a:t>
            </a:r>
          </a:p>
          <a:p>
            <a:r>
              <a:rPr lang="en-ZA" sz="2000" dirty="0" smtClean="0">
                <a:solidFill>
                  <a:schemeClr val="bg1"/>
                </a:solidFill>
              </a:rPr>
              <a:t>Do not underestimate the importance of spending time with the project participants</a:t>
            </a:r>
          </a:p>
          <a:p>
            <a:r>
              <a:rPr lang="en-ZA" sz="2000" dirty="0" smtClean="0">
                <a:solidFill>
                  <a:schemeClr val="bg1"/>
                </a:solidFill>
              </a:rPr>
              <a:t>Take the time to discuss the particulars of the business plan with all stakeholders </a:t>
            </a:r>
          </a:p>
          <a:p>
            <a:r>
              <a:rPr lang="en-ZA" sz="2000" dirty="0" smtClean="0">
                <a:solidFill>
                  <a:schemeClr val="bg1"/>
                </a:solidFill>
              </a:rPr>
              <a:t>Terms of reference</a:t>
            </a:r>
          </a:p>
          <a:p>
            <a:r>
              <a:rPr lang="en-ZA" sz="2000" dirty="0" smtClean="0">
                <a:solidFill>
                  <a:schemeClr val="bg1"/>
                </a:solidFill>
              </a:rPr>
              <a:t>Governing entities and their responsibility</a:t>
            </a:r>
          </a:p>
          <a:p>
            <a:r>
              <a:rPr lang="en-ZA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PROJECTS ACTING OUTSIDE </a:t>
            </a:r>
            <a:r>
              <a:rPr lang="en-ZA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BASIC GUIDELINES </a:t>
            </a:r>
            <a:endParaRPr lang="en-ZA" sz="2000" dirty="0" smtClean="0">
              <a:solidFill>
                <a:schemeClr val="bg1"/>
              </a:solidFill>
            </a:endParaRPr>
          </a:p>
          <a:p>
            <a:endParaRPr lang="en-Z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421"/>
            <a:ext cx="8229600" cy="6250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ZA" sz="27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TRAINING</a:t>
            </a:r>
            <a:endParaRPr lang="en-US" sz="27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345"/>
            <a:ext cx="8229600" cy="4475072"/>
          </a:xfrm>
        </p:spPr>
        <p:txBody>
          <a:bodyPr>
            <a:noAutofit/>
          </a:bodyPr>
          <a:lstStyle/>
          <a:p>
            <a:r>
              <a:rPr lang="en-ZA" sz="2400" dirty="0" smtClean="0">
                <a:solidFill>
                  <a:schemeClr val="bg1"/>
                </a:solidFill>
              </a:rPr>
              <a:t>Effect of duration and budget</a:t>
            </a:r>
            <a:endParaRPr lang="en-ZA" sz="2400" dirty="0">
              <a:solidFill>
                <a:schemeClr val="bg1"/>
              </a:solidFill>
            </a:endParaRPr>
          </a:p>
          <a:p>
            <a:pPr lvl="1"/>
            <a:r>
              <a:rPr lang="en-ZA" sz="2400" dirty="0">
                <a:solidFill>
                  <a:schemeClr val="bg1"/>
                </a:solidFill>
              </a:rPr>
              <a:t>Non-accredited training plan</a:t>
            </a:r>
          </a:p>
          <a:p>
            <a:pPr lvl="1"/>
            <a:r>
              <a:rPr lang="en-ZA" sz="2400" dirty="0" smtClean="0">
                <a:solidFill>
                  <a:schemeClr val="bg1"/>
                </a:solidFill>
              </a:rPr>
              <a:t>Department </a:t>
            </a:r>
            <a:r>
              <a:rPr lang="en-ZA" sz="2400" dirty="0">
                <a:solidFill>
                  <a:schemeClr val="bg1"/>
                </a:solidFill>
              </a:rPr>
              <a:t>cannot audit skills </a:t>
            </a:r>
            <a:r>
              <a:rPr lang="en-ZA" sz="2400" dirty="0" smtClean="0">
                <a:solidFill>
                  <a:schemeClr val="bg1"/>
                </a:solidFill>
              </a:rPr>
              <a:t>assessment post project</a:t>
            </a:r>
            <a:endParaRPr lang="en-ZA" sz="2400" dirty="0">
              <a:solidFill>
                <a:schemeClr val="bg1"/>
              </a:solidFill>
            </a:endParaRPr>
          </a:p>
          <a:p>
            <a:pPr lvl="2"/>
            <a:r>
              <a:rPr lang="en-ZA" dirty="0">
                <a:solidFill>
                  <a:schemeClr val="bg1"/>
                </a:solidFill>
              </a:rPr>
              <a:t>Not enough time for participating parties to coordinate</a:t>
            </a:r>
          </a:p>
          <a:p>
            <a:pPr lvl="2"/>
            <a:r>
              <a:rPr lang="en-ZA" dirty="0">
                <a:solidFill>
                  <a:schemeClr val="bg1"/>
                </a:solidFill>
              </a:rPr>
              <a:t>Project budget does not allow</a:t>
            </a:r>
          </a:p>
          <a:p>
            <a:pPr lvl="3"/>
            <a:endParaRPr lang="en-Z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PWP Monthly Progress Review" id="{F1261310-7152-1B4D-9D5F-333A600D79D2}" vid="{AE81A34B-28A1-C848-9A37-A1EC8EA7A1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DeNovo_ February Project Progress Review V1.0 20170312</Template>
  <TotalTime>103</TotalTime>
  <Words>482</Words>
  <Application>Microsoft Macintosh PowerPoint</Application>
  <PresentationFormat>On-screen Show (4:3)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 Narrow</vt:lpstr>
      <vt:lpstr>Calibri</vt:lpstr>
      <vt:lpstr>Arial</vt:lpstr>
      <vt:lpstr>Office Theme</vt:lpstr>
      <vt:lpstr>PowerPoint Presentation</vt:lpstr>
      <vt:lpstr>OUTLINE</vt:lpstr>
      <vt:lpstr>DENOVOS ROLE</vt:lpstr>
      <vt:lpstr>SITUATIONAL AWARENESS</vt:lpstr>
      <vt:lpstr>BUSINESS PLAN</vt:lpstr>
      <vt:lpstr>BUSINESS PLAN</vt:lpstr>
      <vt:lpstr>PROJECT REPORTING CHALLENGES</vt:lpstr>
      <vt:lpstr>COMMUNICATION CHALLENGES</vt:lpstr>
      <vt:lpstr>TRAINING</vt:lpstr>
      <vt:lpstr>LABOUR DISPUTE POST BUSINESS PLAN SIGNATURE</vt:lpstr>
      <vt:lpstr>PowerPoint Presentation</vt:lpstr>
      <vt:lpstr>PowerPoint Presentation</vt:lpstr>
      <vt:lpstr>PowerPoint Presentation</vt:lpstr>
      <vt:lpstr>      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O'Connor</dc:creator>
  <cp:lastModifiedBy>Benjamin O'Connor</cp:lastModifiedBy>
  <cp:revision>11</cp:revision>
  <dcterms:created xsi:type="dcterms:W3CDTF">2017-03-23T10:01:44Z</dcterms:created>
  <dcterms:modified xsi:type="dcterms:W3CDTF">2017-03-23T11:44:58Z</dcterms:modified>
</cp:coreProperties>
</file>