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96" r:id="rId4"/>
    <p:sldId id="263" r:id="rId5"/>
    <p:sldId id="308" r:id="rId6"/>
    <p:sldId id="306" r:id="rId7"/>
    <p:sldId id="275" r:id="rId8"/>
    <p:sldId id="277" r:id="rId9"/>
    <p:sldId id="276" r:id="rId10"/>
    <p:sldId id="278" r:id="rId11"/>
    <p:sldId id="280" r:id="rId12"/>
    <p:sldId id="281" r:id="rId13"/>
    <p:sldId id="285" r:id="rId14"/>
    <p:sldId id="286" r:id="rId15"/>
    <p:sldId id="301" r:id="rId16"/>
    <p:sldId id="302" r:id="rId17"/>
    <p:sldId id="282" r:id="rId18"/>
    <p:sldId id="283" r:id="rId19"/>
    <p:sldId id="284" r:id="rId20"/>
    <p:sldId id="303" r:id="rId21"/>
    <p:sldId id="305" r:id="rId22"/>
    <p:sldId id="30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651" autoAdjust="0"/>
  </p:normalViewPr>
  <p:slideViewPr>
    <p:cSldViewPr snapToGrid="0" snapToObjects="1">
      <p:cViewPr varScale="1">
        <p:scale>
          <a:sx n="84" d="100"/>
          <a:sy n="84" d="100"/>
        </p:scale>
        <p:origin x="11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6758E2-D4D2-F545-8045-57106CF72844}"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55CA5-5CBA-DF4F-B1B0-7A8AA507C16C}" type="slidenum">
              <a:rPr lang="en-US" smtClean="0"/>
              <a:pPr/>
              <a:t>‹#›</a:t>
            </a:fld>
            <a:endParaRPr lang="en-US"/>
          </a:p>
        </p:txBody>
      </p:sp>
    </p:spTree>
    <p:extLst>
      <p:ext uri="{BB962C8B-B14F-4D97-AF65-F5344CB8AC3E}">
        <p14:creationId xmlns:p14="http://schemas.microsoft.com/office/powerpoint/2010/main" val="348409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6758E2-D4D2-F545-8045-57106CF72844}"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55CA5-5CBA-DF4F-B1B0-7A8AA507C16C}" type="slidenum">
              <a:rPr lang="en-US" smtClean="0"/>
              <a:pPr/>
              <a:t>‹#›</a:t>
            </a:fld>
            <a:endParaRPr lang="en-US"/>
          </a:p>
        </p:txBody>
      </p:sp>
    </p:spTree>
    <p:extLst>
      <p:ext uri="{BB962C8B-B14F-4D97-AF65-F5344CB8AC3E}">
        <p14:creationId xmlns:p14="http://schemas.microsoft.com/office/powerpoint/2010/main" val="398971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6758E2-D4D2-F545-8045-57106CF72844}"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55CA5-5CBA-DF4F-B1B0-7A8AA507C16C}" type="slidenum">
              <a:rPr lang="en-US" smtClean="0"/>
              <a:pPr/>
              <a:t>‹#›</a:t>
            </a:fld>
            <a:endParaRPr lang="en-US"/>
          </a:p>
        </p:txBody>
      </p:sp>
    </p:spTree>
    <p:extLst>
      <p:ext uri="{BB962C8B-B14F-4D97-AF65-F5344CB8AC3E}">
        <p14:creationId xmlns:p14="http://schemas.microsoft.com/office/powerpoint/2010/main" val="865103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0A3CDD3-C3D6-48EE-9E75-547CDC1F7731}" type="datetimeFigureOut">
              <a:rPr lang="en-US">
                <a:solidFill>
                  <a:prstClr val="black">
                    <a:tint val="75000"/>
                  </a:prstClr>
                </a:solidFill>
              </a:rPr>
              <a:pPr>
                <a:defRPr/>
              </a:pPr>
              <a:t>10/4/2015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3A1AEFE-BFF5-4A91-8B58-344BDFABB4C0}" type="slidenum">
              <a:rPr lang="en-US" altLang="en-US"/>
              <a:pPr/>
              <a:t>‹#›</a:t>
            </a:fld>
            <a:endParaRPr lang="en-US" altLang="en-US"/>
          </a:p>
        </p:txBody>
      </p:sp>
    </p:spTree>
    <p:extLst>
      <p:ext uri="{BB962C8B-B14F-4D97-AF65-F5344CB8AC3E}">
        <p14:creationId xmlns:p14="http://schemas.microsoft.com/office/powerpoint/2010/main" val="2149791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DC72FD-5ED1-43A1-87FD-71850C2E6C32}" type="datetimeFigureOut">
              <a:rPr lang="en-US">
                <a:solidFill>
                  <a:prstClr val="black">
                    <a:tint val="75000"/>
                  </a:prstClr>
                </a:solidFill>
              </a:rPr>
              <a:pPr>
                <a:defRPr/>
              </a:pPr>
              <a:t>10/4/2015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2B56EBE-FD61-4689-ADE1-7AD5697B95EC}" type="slidenum">
              <a:rPr lang="en-US" altLang="en-US"/>
              <a:pPr/>
              <a:t>‹#›</a:t>
            </a:fld>
            <a:endParaRPr lang="en-US" altLang="en-US"/>
          </a:p>
        </p:txBody>
      </p:sp>
    </p:spTree>
    <p:extLst>
      <p:ext uri="{BB962C8B-B14F-4D97-AF65-F5344CB8AC3E}">
        <p14:creationId xmlns:p14="http://schemas.microsoft.com/office/powerpoint/2010/main" val="3569212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ACDFFC-93E7-4E10-90E4-16D6D00AB061}" type="datetimeFigureOut">
              <a:rPr lang="en-US">
                <a:solidFill>
                  <a:prstClr val="black">
                    <a:tint val="75000"/>
                  </a:prstClr>
                </a:solidFill>
              </a:rPr>
              <a:pPr>
                <a:defRPr/>
              </a:pPr>
              <a:t>10/4/2015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3470353-0C9E-4758-A7B6-97C1E269E49C}" type="slidenum">
              <a:rPr lang="en-US" altLang="en-US"/>
              <a:pPr/>
              <a:t>‹#›</a:t>
            </a:fld>
            <a:endParaRPr lang="en-US" altLang="en-US"/>
          </a:p>
        </p:txBody>
      </p:sp>
    </p:spTree>
    <p:extLst>
      <p:ext uri="{BB962C8B-B14F-4D97-AF65-F5344CB8AC3E}">
        <p14:creationId xmlns:p14="http://schemas.microsoft.com/office/powerpoint/2010/main" val="983737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9FC6E6-9031-48B2-92EE-527A862B4650}" type="datetimeFigureOut">
              <a:rPr lang="en-US">
                <a:solidFill>
                  <a:prstClr val="black">
                    <a:tint val="75000"/>
                  </a:prstClr>
                </a:solidFill>
              </a:rPr>
              <a:pPr>
                <a:defRPr/>
              </a:pPr>
              <a:t>10/4/2015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08C56A1-EB1F-4043-B786-0D4E3E4C1DA6}" type="slidenum">
              <a:rPr lang="en-US" altLang="en-US"/>
              <a:pPr/>
              <a:t>‹#›</a:t>
            </a:fld>
            <a:endParaRPr lang="en-US" altLang="en-US"/>
          </a:p>
        </p:txBody>
      </p:sp>
    </p:spTree>
    <p:extLst>
      <p:ext uri="{BB962C8B-B14F-4D97-AF65-F5344CB8AC3E}">
        <p14:creationId xmlns:p14="http://schemas.microsoft.com/office/powerpoint/2010/main" val="2661750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08EC6A-A439-4072-82AE-F87D560E772A}" type="datetimeFigureOut">
              <a:rPr lang="en-US">
                <a:solidFill>
                  <a:prstClr val="black">
                    <a:tint val="75000"/>
                  </a:prstClr>
                </a:solidFill>
              </a:rPr>
              <a:pPr>
                <a:defRPr/>
              </a:pPr>
              <a:t>10/4/2015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47D41ED-8DF2-45A1-97B3-A8337CDF2E6D}" type="slidenum">
              <a:rPr lang="en-US" altLang="en-US"/>
              <a:pPr/>
              <a:t>‹#›</a:t>
            </a:fld>
            <a:endParaRPr lang="en-US" altLang="en-US"/>
          </a:p>
        </p:txBody>
      </p:sp>
    </p:spTree>
    <p:extLst>
      <p:ext uri="{BB962C8B-B14F-4D97-AF65-F5344CB8AC3E}">
        <p14:creationId xmlns:p14="http://schemas.microsoft.com/office/powerpoint/2010/main" val="4022269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72A689-05A8-4E16-B2BB-F07A80AD068B}" type="datetimeFigureOut">
              <a:rPr lang="en-US">
                <a:solidFill>
                  <a:prstClr val="black">
                    <a:tint val="75000"/>
                  </a:prstClr>
                </a:solidFill>
              </a:rPr>
              <a:pPr>
                <a:defRPr/>
              </a:pPr>
              <a:t>10/4/2015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E09E083-C459-44FC-9BB6-4741DE5CD8AC}" type="slidenum">
              <a:rPr lang="en-US" altLang="en-US"/>
              <a:pPr/>
              <a:t>‹#›</a:t>
            </a:fld>
            <a:endParaRPr lang="en-US" altLang="en-US"/>
          </a:p>
        </p:txBody>
      </p:sp>
    </p:spTree>
    <p:extLst>
      <p:ext uri="{BB962C8B-B14F-4D97-AF65-F5344CB8AC3E}">
        <p14:creationId xmlns:p14="http://schemas.microsoft.com/office/powerpoint/2010/main" val="1669254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F6C372-2D8B-4F48-AFC8-BB02B58DEB92}" type="datetimeFigureOut">
              <a:rPr lang="en-US">
                <a:solidFill>
                  <a:prstClr val="black">
                    <a:tint val="75000"/>
                  </a:prstClr>
                </a:solidFill>
              </a:rPr>
              <a:pPr>
                <a:defRPr/>
              </a:pPr>
              <a:t>10/4/2015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CBC81E1-014E-4BFD-9D6E-F428BEF687F9}" type="slidenum">
              <a:rPr lang="en-US" altLang="en-US"/>
              <a:pPr/>
              <a:t>‹#›</a:t>
            </a:fld>
            <a:endParaRPr lang="en-US" altLang="en-US"/>
          </a:p>
        </p:txBody>
      </p:sp>
    </p:spTree>
    <p:extLst>
      <p:ext uri="{BB962C8B-B14F-4D97-AF65-F5344CB8AC3E}">
        <p14:creationId xmlns:p14="http://schemas.microsoft.com/office/powerpoint/2010/main" val="380600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D86AEB-50E6-46D8-8811-FCFC3F14C047}" type="datetimeFigureOut">
              <a:rPr lang="en-US">
                <a:solidFill>
                  <a:prstClr val="black">
                    <a:tint val="75000"/>
                  </a:prstClr>
                </a:solidFill>
              </a:rPr>
              <a:pPr>
                <a:defRPr/>
              </a:pPr>
              <a:t>10/4/2015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C93EFBC-40DC-4F0D-9F59-64C4EDF38AF7}" type="slidenum">
              <a:rPr lang="en-US" altLang="en-US"/>
              <a:pPr/>
              <a:t>‹#›</a:t>
            </a:fld>
            <a:endParaRPr lang="en-US" altLang="en-US"/>
          </a:p>
        </p:txBody>
      </p:sp>
    </p:spTree>
    <p:extLst>
      <p:ext uri="{BB962C8B-B14F-4D97-AF65-F5344CB8AC3E}">
        <p14:creationId xmlns:p14="http://schemas.microsoft.com/office/powerpoint/2010/main" val="326115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6758E2-D4D2-F545-8045-57106CF72844}"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55CA5-5CBA-DF4F-B1B0-7A8AA507C16C}" type="slidenum">
              <a:rPr lang="en-US" smtClean="0"/>
              <a:pPr/>
              <a:t>‹#›</a:t>
            </a:fld>
            <a:endParaRPr lang="en-US"/>
          </a:p>
        </p:txBody>
      </p:sp>
    </p:spTree>
    <p:extLst>
      <p:ext uri="{BB962C8B-B14F-4D97-AF65-F5344CB8AC3E}">
        <p14:creationId xmlns:p14="http://schemas.microsoft.com/office/powerpoint/2010/main" val="23797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B652CF-9153-4739-A188-89F472A8B10C}" type="datetimeFigureOut">
              <a:rPr lang="en-US">
                <a:solidFill>
                  <a:prstClr val="black">
                    <a:tint val="75000"/>
                  </a:prstClr>
                </a:solidFill>
              </a:rPr>
              <a:pPr>
                <a:defRPr/>
              </a:pPr>
              <a:t>10/4/2015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CCA812D-A938-4045-83F6-D6C2582BD07F}" type="slidenum">
              <a:rPr lang="en-US" altLang="en-US"/>
              <a:pPr/>
              <a:t>‹#›</a:t>
            </a:fld>
            <a:endParaRPr lang="en-US" altLang="en-US"/>
          </a:p>
        </p:txBody>
      </p:sp>
    </p:spTree>
    <p:extLst>
      <p:ext uri="{BB962C8B-B14F-4D97-AF65-F5344CB8AC3E}">
        <p14:creationId xmlns:p14="http://schemas.microsoft.com/office/powerpoint/2010/main" val="2436113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65216C-B99D-4F2B-A680-F63DBEF1599F}" type="datetimeFigureOut">
              <a:rPr lang="en-US">
                <a:solidFill>
                  <a:prstClr val="black">
                    <a:tint val="75000"/>
                  </a:prstClr>
                </a:solidFill>
              </a:rPr>
              <a:pPr>
                <a:defRPr/>
              </a:pPr>
              <a:t>10/4/2015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1D2459E-6468-486C-8B9F-796337691D5F}" type="slidenum">
              <a:rPr lang="en-US" altLang="en-US"/>
              <a:pPr/>
              <a:t>‹#›</a:t>
            </a:fld>
            <a:endParaRPr lang="en-US" altLang="en-US"/>
          </a:p>
        </p:txBody>
      </p:sp>
    </p:spTree>
    <p:extLst>
      <p:ext uri="{BB962C8B-B14F-4D97-AF65-F5344CB8AC3E}">
        <p14:creationId xmlns:p14="http://schemas.microsoft.com/office/powerpoint/2010/main" val="408319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4AD6C6-4D11-445C-9BC7-4F98BB75BA92}" type="datetimeFigureOut">
              <a:rPr lang="en-US">
                <a:solidFill>
                  <a:prstClr val="black">
                    <a:tint val="75000"/>
                  </a:prstClr>
                </a:solidFill>
              </a:rPr>
              <a:pPr>
                <a:defRPr/>
              </a:pPr>
              <a:t>10/4/2015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BDB83EF-87BE-4276-9845-7077E480C105}" type="slidenum">
              <a:rPr lang="en-US" altLang="en-US"/>
              <a:pPr/>
              <a:t>‹#›</a:t>
            </a:fld>
            <a:endParaRPr lang="en-US" altLang="en-US"/>
          </a:p>
        </p:txBody>
      </p:sp>
    </p:spTree>
    <p:extLst>
      <p:ext uri="{BB962C8B-B14F-4D97-AF65-F5344CB8AC3E}">
        <p14:creationId xmlns:p14="http://schemas.microsoft.com/office/powerpoint/2010/main" val="174658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6758E2-D4D2-F545-8045-57106CF72844}"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55CA5-5CBA-DF4F-B1B0-7A8AA507C16C}" type="slidenum">
              <a:rPr lang="en-US" smtClean="0"/>
              <a:pPr/>
              <a:t>‹#›</a:t>
            </a:fld>
            <a:endParaRPr lang="en-US"/>
          </a:p>
        </p:txBody>
      </p:sp>
    </p:spTree>
    <p:extLst>
      <p:ext uri="{BB962C8B-B14F-4D97-AF65-F5344CB8AC3E}">
        <p14:creationId xmlns:p14="http://schemas.microsoft.com/office/powerpoint/2010/main" val="12547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6758E2-D4D2-F545-8045-57106CF72844}" type="datetimeFigureOut">
              <a:rPr lang="en-US" smtClean="0"/>
              <a:pPr/>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55CA5-5CBA-DF4F-B1B0-7A8AA507C16C}" type="slidenum">
              <a:rPr lang="en-US" smtClean="0"/>
              <a:pPr/>
              <a:t>‹#›</a:t>
            </a:fld>
            <a:endParaRPr lang="en-US"/>
          </a:p>
        </p:txBody>
      </p:sp>
    </p:spTree>
    <p:extLst>
      <p:ext uri="{BB962C8B-B14F-4D97-AF65-F5344CB8AC3E}">
        <p14:creationId xmlns:p14="http://schemas.microsoft.com/office/powerpoint/2010/main" val="204573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6758E2-D4D2-F545-8045-57106CF72844}" type="datetimeFigureOut">
              <a:rPr lang="en-US" smtClean="0"/>
              <a:pPr/>
              <a:t>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55CA5-5CBA-DF4F-B1B0-7A8AA507C16C}" type="slidenum">
              <a:rPr lang="en-US" smtClean="0"/>
              <a:pPr/>
              <a:t>‹#›</a:t>
            </a:fld>
            <a:endParaRPr lang="en-US"/>
          </a:p>
        </p:txBody>
      </p:sp>
    </p:spTree>
    <p:extLst>
      <p:ext uri="{BB962C8B-B14F-4D97-AF65-F5344CB8AC3E}">
        <p14:creationId xmlns:p14="http://schemas.microsoft.com/office/powerpoint/2010/main" val="126801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6758E2-D4D2-F545-8045-57106CF72844}" type="datetimeFigureOut">
              <a:rPr lang="en-US" smtClean="0"/>
              <a:pPr/>
              <a:t>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55CA5-5CBA-DF4F-B1B0-7A8AA507C16C}" type="slidenum">
              <a:rPr lang="en-US" smtClean="0"/>
              <a:pPr/>
              <a:t>‹#›</a:t>
            </a:fld>
            <a:endParaRPr lang="en-US"/>
          </a:p>
        </p:txBody>
      </p:sp>
    </p:spTree>
    <p:extLst>
      <p:ext uri="{BB962C8B-B14F-4D97-AF65-F5344CB8AC3E}">
        <p14:creationId xmlns:p14="http://schemas.microsoft.com/office/powerpoint/2010/main" val="330649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758E2-D4D2-F545-8045-57106CF72844}" type="datetimeFigureOut">
              <a:rPr lang="en-US" smtClean="0"/>
              <a:pPr/>
              <a:t>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55CA5-5CBA-DF4F-B1B0-7A8AA507C16C}" type="slidenum">
              <a:rPr lang="en-US" smtClean="0"/>
              <a:pPr/>
              <a:t>‹#›</a:t>
            </a:fld>
            <a:endParaRPr lang="en-US"/>
          </a:p>
        </p:txBody>
      </p:sp>
    </p:spTree>
    <p:extLst>
      <p:ext uri="{BB962C8B-B14F-4D97-AF65-F5344CB8AC3E}">
        <p14:creationId xmlns:p14="http://schemas.microsoft.com/office/powerpoint/2010/main" val="11790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6758E2-D4D2-F545-8045-57106CF72844}" type="datetimeFigureOut">
              <a:rPr lang="en-US" smtClean="0"/>
              <a:pPr/>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55CA5-5CBA-DF4F-B1B0-7A8AA507C16C}" type="slidenum">
              <a:rPr lang="en-US" smtClean="0"/>
              <a:pPr/>
              <a:t>‹#›</a:t>
            </a:fld>
            <a:endParaRPr lang="en-US"/>
          </a:p>
        </p:txBody>
      </p:sp>
    </p:spTree>
    <p:extLst>
      <p:ext uri="{BB962C8B-B14F-4D97-AF65-F5344CB8AC3E}">
        <p14:creationId xmlns:p14="http://schemas.microsoft.com/office/powerpoint/2010/main" val="241676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6758E2-D4D2-F545-8045-57106CF72844}" type="datetimeFigureOut">
              <a:rPr lang="en-US" smtClean="0"/>
              <a:pPr/>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55CA5-5CBA-DF4F-B1B0-7A8AA507C16C}" type="slidenum">
              <a:rPr lang="en-US" smtClean="0"/>
              <a:pPr/>
              <a:t>‹#›</a:t>
            </a:fld>
            <a:endParaRPr lang="en-US"/>
          </a:p>
        </p:txBody>
      </p:sp>
    </p:spTree>
    <p:extLst>
      <p:ext uri="{BB962C8B-B14F-4D97-AF65-F5344CB8AC3E}">
        <p14:creationId xmlns:p14="http://schemas.microsoft.com/office/powerpoint/2010/main" val="66040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758E2-D4D2-F545-8045-57106CF72844}" type="datetimeFigureOut">
              <a:rPr lang="en-US" smtClean="0"/>
              <a:pPr/>
              <a:t>10/4/2015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55CA5-5CBA-DF4F-B1B0-7A8AA507C16C}" type="slidenum">
              <a:rPr lang="en-US" smtClean="0"/>
              <a:pPr/>
              <a:t>‹#›</a:t>
            </a:fld>
            <a:endParaRPr lang="en-US"/>
          </a:p>
        </p:txBody>
      </p:sp>
    </p:spTree>
    <p:extLst>
      <p:ext uri="{BB962C8B-B14F-4D97-AF65-F5344CB8AC3E}">
        <p14:creationId xmlns:p14="http://schemas.microsoft.com/office/powerpoint/2010/main" val="641867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99E2E92-9188-4A43-A87C-B6C9A7FE69F2}" type="datetimeFigureOut">
              <a:rPr lang="en-US">
                <a:solidFill>
                  <a:prstClr val="black">
                    <a:tint val="75000"/>
                  </a:prstClr>
                </a:solidFill>
              </a:rPr>
              <a:pPr>
                <a:defRPr/>
              </a:pPr>
              <a:t>10/4/2015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5B15F0F-C5EE-4FEA-8BA2-3FBCE09283BA}"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62292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0109" y="2194560"/>
            <a:ext cx="7682511" cy="346971"/>
          </a:xfrm>
        </p:spPr>
        <p:txBody>
          <a:bodyPr>
            <a:normAutofit fontScale="90000"/>
          </a:bodyPr>
          <a:lstStyle/>
          <a:p>
            <a:pPr lvl="0">
              <a:spcBef>
                <a:spcPct val="20000"/>
              </a:spcBef>
            </a:pPr>
            <a:r>
              <a:rPr lang="en-GB" b="1" i="1" dirty="0" smtClean="0"/>
              <a:t/>
            </a:r>
            <a:br>
              <a:rPr lang="en-GB" b="1" i="1" dirty="0" smtClean="0"/>
            </a:br>
            <a:r>
              <a:rPr lang="en-GB" b="1" i="1" dirty="0"/>
              <a:t/>
            </a:r>
            <a:br>
              <a:rPr lang="en-GB" b="1" i="1" dirty="0"/>
            </a:br>
            <a:r>
              <a:rPr lang="en-GB" b="1" i="1" dirty="0" smtClean="0"/>
              <a:t/>
            </a:r>
            <a:br>
              <a:rPr lang="en-GB" b="1" i="1" dirty="0" smtClean="0"/>
            </a:br>
            <a:r>
              <a:rPr lang="en-GB" b="1" i="1" dirty="0" smtClean="0"/>
              <a:t/>
            </a:r>
            <a:br>
              <a:rPr lang="en-GB" b="1" i="1" dirty="0" smtClean="0"/>
            </a:br>
            <a:r>
              <a:rPr lang="en-GB" b="1" i="1" dirty="0" smtClean="0"/>
              <a:t/>
            </a:r>
            <a:br>
              <a:rPr lang="en-GB" b="1" i="1" dirty="0" smtClean="0"/>
            </a:br>
            <a:r>
              <a:rPr lang="en-ZA" altLang="en-US" sz="3100" b="1" smtClean="0">
                <a:solidFill>
                  <a:schemeClr val="bg1"/>
                </a:solidFill>
                <a:latin typeface="Arial Narrow" panose="020B0606020202030204" pitchFamily="34" charset="0"/>
              </a:rPr>
              <a:t>N</a:t>
            </a:r>
            <a:r>
              <a:rPr lang="en-ZA" sz="3100" b="1" smtClean="0">
                <a:solidFill>
                  <a:schemeClr val="bg1"/>
                </a:solidFill>
                <a:latin typeface="Arial Narrow" panose="020B0606020202030204" pitchFamily="34" charset="0"/>
              </a:rPr>
              <a:t>ational </a:t>
            </a:r>
            <a:r>
              <a:rPr lang="en-ZA" sz="3100" b="1" dirty="0" smtClean="0">
                <a:solidFill>
                  <a:schemeClr val="bg1"/>
                </a:solidFill>
                <a:latin typeface="Arial Narrow" panose="020B0606020202030204" pitchFamily="34" charset="0"/>
              </a:rPr>
              <a:t>approach to the Remediation of Secondary Asbestos Contamination </a:t>
            </a:r>
            <a:r>
              <a:rPr lang="en-ZA" altLang="en-US" sz="3100" b="1" dirty="0" smtClean="0">
                <a:solidFill>
                  <a:schemeClr val="bg1"/>
                </a:solidFill>
                <a:latin typeface="Arial Narrow" panose="020B0606020202030204" pitchFamily="34" charset="0"/>
              </a:rPr>
              <a:t>  </a:t>
            </a:r>
            <a:r>
              <a:rPr lang="en-ZA" altLang="en-US" sz="3600" b="1" dirty="0" smtClean="0">
                <a:solidFill>
                  <a:schemeClr val="bg1"/>
                </a:solidFill>
                <a:latin typeface="Arial Narrow" panose="020B0606020202030204" pitchFamily="34" charset="0"/>
              </a:rPr>
              <a:t/>
            </a:r>
            <a:br>
              <a:rPr lang="en-ZA" altLang="en-US" sz="3600" b="1" dirty="0" smtClean="0">
                <a:solidFill>
                  <a:schemeClr val="bg1"/>
                </a:solidFill>
                <a:latin typeface="Arial Narrow" panose="020B0606020202030204" pitchFamily="34" charset="0"/>
              </a:rPr>
            </a:br>
            <a:r>
              <a:rPr lang="en-ZA" altLang="en-US" sz="2700" b="1" dirty="0" smtClean="0">
                <a:solidFill>
                  <a:schemeClr val="bg1"/>
                </a:solidFill>
                <a:latin typeface="Arial Narrow" panose="020B0606020202030204" pitchFamily="34" charset="0"/>
              </a:rPr>
              <a:t/>
            </a:r>
            <a:br>
              <a:rPr lang="en-ZA" altLang="en-US" sz="2700" b="1" dirty="0" smtClean="0">
                <a:solidFill>
                  <a:schemeClr val="bg1"/>
                </a:solidFill>
                <a:latin typeface="Arial Narrow" panose="020B0606020202030204" pitchFamily="34" charset="0"/>
              </a:rPr>
            </a:br>
            <a:r>
              <a:rPr lang="en-ZA" altLang="en-US" sz="2700" b="1" dirty="0" smtClean="0">
                <a:solidFill>
                  <a:srgbClr val="FFFFFF"/>
                </a:solidFill>
                <a:latin typeface="Arial Narrow" panose="020B0606020202030204" pitchFamily="34" charset="0"/>
              </a:rPr>
              <a:t>Chemicals Management &amp; Land Remediation Summit</a:t>
            </a:r>
            <a:br>
              <a:rPr lang="en-ZA" altLang="en-US" sz="2700" b="1" dirty="0" smtClean="0">
                <a:solidFill>
                  <a:srgbClr val="FFFFFF"/>
                </a:solidFill>
                <a:latin typeface="Arial Narrow" panose="020B0606020202030204" pitchFamily="34" charset="0"/>
              </a:rPr>
            </a:br>
            <a:r>
              <a:rPr lang="en-ZA" altLang="en-US" sz="2200" b="1" dirty="0" smtClean="0">
                <a:solidFill>
                  <a:srgbClr val="FFFFFF"/>
                </a:solidFill>
                <a:latin typeface="Arial Narrow" panose="020B0606020202030204" pitchFamily="34" charset="0"/>
              </a:rPr>
              <a:t>CSIR ICC, Gauteng, 5 </a:t>
            </a:r>
            <a:r>
              <a:rPr lang="en-ZA" altLang="en-US" sz="2200" b="1" smtClean="0">
                <a:solidFill>
                  <a:srgbClr val="FFFFFF"/>
                </a:solidFill>
                <a:latin typeface="Arial Narrow" panose="020B0606020202030204" pitchFamily="34" charset="0"/>
              </a:rPr>
              <a:t>October 2015</a:t>
            </a:r>
            <a:r>
              <a:rPr lang="en-ZA" altLang="en-US" sz="2200" b="1" dirty="0" smtClean="0">
                <a:solidFill>
                  <a:srgbClr val="FFFFFF"/>
                </a:solidFill>
                <a:latin typeface="Arial Narrow" panose="020B0606020202030204" pitchFamily="34" charset="0"/>
              </a:rPr>
              <a:t/>
            </a:r>
            <a:br>
              <a:rPr lang="en-ZA" altLang="en-US" sz="2200" b="1" dirty="0" smtClean="0">
                <a:solidFill>
                  <a:srgbClr val="FFFFFF"/>
                </a:solidFill>
                <a:latin typeface="Arial Narrow" panose="020B0606020202030204" pitchFamily="34" charset="0"/>
              </a:rPr>
            </a:br>
            <a:r>
              <a:rPr lang="en-ZA" altLang="en-US" sz="2700" b="1" dirty="0" smtClean="0">
                <a:solidFill>
                  <a:srgbClr val="FFFFFF"/>
                </a:solidFill>
                <a:latin typeface="Arial Narrow" panose="020B0606020202030204" pitchFamily="34" charset="0"/>
              </a:rPr>
              <a:t>Dr Mpho Tshitangoni</a:t>
            </a:r>
            <a:br>
              <a:rPr lang="en-ZA" altLang="en-US" sz="2700" b="1" dirty="0" smtClean="0">
                <a:solidFill>
                  <a:srgbClr val="FFFFFF"/>
                </a:solidFill>
                <a:latin typeface="Arial Narrow" panose="020B0606020202030204" pitchFamily="34" charset="0"/>
              </a:rPr>
            </a:br>
            <a:r>
              <a:rPr lang="en-GB" sz="2700" dirty="0" smtClean="0">
                <a:solidFill>
                  <a:schemeClr val="bg2">
                    <a:lumMod val="90000"/>
                  </a:schemeClr>
                </a:solidFill>
                <a:latin typeface="Arial Narrow" pitchFamily="34" charset="0"/>
              </a:rPr>
              <a:t/>
            </a:r>
            <a:br>
              <a:rPr lang="en-GB" sz="2700" dirty="0" smtClean="0">
                <a:solidFill>
                  <a:schemeClr val="bg2">
                    <a:lumMod val="90000"/>
                  </a:schemeClr>
                </a:solidFill>
                <a:latin typeface="Arial Narrow" pitchFamily="34" charset="0"/>
              </a:rPr>
            </a:br>
            <a:r>
              <a:rPr lang="en-US" sz="3100" dirty="0">
                <a:solidFill>
                  <a:srgbClr val="9BBB59">
                    <a:lumMod val="60000"/>
                    <a:lumOff val="40000"/>
                  </a:srgbClr>
                </a:solidFill>
                <a:latin typeface="Blue Highway" panose="02010603020202020303" pitchFamily="2" charset="0"/>
                <a:ea typeface="+mn-ea"/>
                <a:cs typeface="+mn-cs"/>
              </a:rPr>
              <a:t/>
            </a:r>
            <a:br>
              <a:rPr lang="en-US" sz="3100" dirty="0">
                <a:solidFill>
                  <a:srgbClr val="9BBB59">
                    <a:lumMod val="60000"/>
                    <a:lumOff val="40000"/>
                  </a:srgbClr>
                </a:solidFill>
                <a:latin typeface="Blue Highway" panose="02010603020202020303" pitchFamily="2" charset="0"/>
                <a:ea typeface="+mn-ea"/>
                <a:cs typeface="+mn-cs"/>
              </a:rPr>
            </a:br>
            <a:r>
              <a:rPr lang="en-GB" sz="6000" b="1" i="1" dirty="0" smtClean="0"/>
              <a:t/>
            </a:r>
            <a:br>
              <a:rPr lang="en-GB" sz="6000" b="1" i="1" dirty="0" smtClean="0"/>
            </a:br>
            <a:r>
              <a:rPr lang="en-GB" sz="6000" b="1" i="1" dirty="0" smtClean="0"/>
              <a:t/>
            </a:r>
            <a:br>
              <a:rPr lang="en-GB" sz="6000" b="1" i="1" dirty="0" smtClean="0"/>
            </a:br>
            <a:endParaRPr lang="en-US" sz="6000" dirty="0">
              <a:solidFill>
                <a:schemeClr val="bg1"/>
              </a:solidFill>
            </a:endParaRPr>
          </a:p>
        </p:txBody>
      </p:sp>
      <p:sp>
        <p:nvSpPr>
          <p:cNvPr id="9" name="TextBox 8"/>
          <p:cNvSpPr txBox="1"/>
          <p:nvPr/>
        </p:nvSpPr>
        <p:spPr>
          <a:xfrm>
            <a:off x="3202257" y="5012199"/>
            <a:ext cx="2418583" cy="646331"/>
          </a:xfrm>
          <a:prstGeom prst="rect">
            <a:avLst/>
          </a:prstGeom>
          <a:noFill/>
        </p:spPr>
        <p:txBody>
          <a:bodyPr wrap="square" rtlCol="0">
            <a:spAutoFit/>
          </a:bodyPr>
          <a:lstStyle/>
          <a:p>
            <a:r>
              <a:rPr lang="en-US" sz="1200" b="1" dirty="0">
                <a:solidFill>
                  <a:srgbClr val="FFFFFF"/>
                </a:solidFill>
              </a:rPr>
              <a:t>Chemicals and Waste Management</a:t>
            </a:r>
          </a:p>
          <a:p>
            <a:endParaRPr lang="en-US" sz="1200" dirty="0"/>
          </a:p>
          <a:p>
            <a:endParaRPr lang="en-US" sz="1200" dirty="0"/>
          </a:p>
        </p:txBody>
      </p:sp>
    </p:spTree>
    <p:extLst>
      <p:ext uri="{BB962C8B-B14F-4D97-AF65-F5344CB8AC3E}">
        <p14:creationId xmlns:p14="http://schemas.microsoft.com/office/powerpoint/2010/main" val="8258705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3" y="274638"/>
            <a:ext cx="8229600" cy="602817"/>
          </a:xfrm>
        </p:spPr>
        <p:txBody>
          <a:bodyPr>
            <a:noAutofit/>
          </a:bodyPr>
          <a:lstStyle/>
          <a:p>
            <a:pPr marL="0" marR="0" lvl="1" indent="0" algn="ctr" defTabSz="457200" rtl="0" eaLnBrk="1" fontAlgn="auto" latinLnBrk="0" hangingPunct="1">
              <a:lnSpc>
                <a:spcPct val="80000"/>
              </a:lnSpc>
              <a:spcBef>
                <a:spcPct val="20000"/>
              </a:spcBef>
              <a:spcAft>
                <a:spcPts val="0"/>
              </a:spcAft>
              <a:tabLst/>
              <a:defRPr/>
            </a:pPr>
            <a:r>
              <a:rPr lang="en-ZA" sz="2000" kern="1200" dirty="0" smtClean="0">
                <a:solidFill>
                  <a:prstClr val="black"/>
                </a:solidFill>
                <a:latin typeface="Comic Sans MS" panose="030F0702030302020204" pitchFamily="66" charset="0"/>
                <a:ea typeface="+mn-ea"/>
                <a:cs typeface="+mn-cs"/>
              </a:rPr>
              <a:t> </a:t>
            </a:r>
            <a:r>
              <a:rPr lang="en-US" altLang="en-US" sz="4000" b="1" dirty="0">
                <a:latin typeface="Arial Narrow" panose="020B0606020202030204" pitchFamily="34" charset="0"/>
              </a:rPr>
              <a:t>Impacts of Asbestos Exposure</a:t>
            </a:r>
            <a:endParaRPr lang="en-US" sz="4000" kern="1200" dirty="0">
              <a:ln>
                <a:solidFill>
                  <a:schemeClr val="accent5">
                    <a:lumMod val="40000"/>
                    <a:lumOff val="60000"/>
                  </a:schemeClr>
                </a:solidFill>
              </a:ln>
              <a:solidFill>
                <a:srgbClr val="008000"/>
              </a:solidFill>
              <a:latin typeface="Arial Narrow" panose="020B0606020202030204" pitchFamily="34" charset="0"/>
              <a:ea typeface="+mj-ea"/>
              <a:cs typeface="+mj-cs"/>
            </a:endParaRPr>
          </a:p>
        </p:txBody>
      </p:sp>
      <p:pic>
        <p:nvPicPr>
          <p:cNvPr id="5" name="Content Placeholder 4" descr="healt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44143" y="872808"/>
            <a:ext cx="3476897" cy="4048125"/>
          </a:xfrm>
          <a:noFill/>
        </p:spPr>
      </p:pic>
      <p:sp>
        <p:nvSpPr>
          <p:cNvPr id="6" name="Rectangle 5"/>
          <p:cNvSpPr/>
          <p:nvPr/>
        </p:nvSpPr>
        <p:spPr>
          <a:xfrm>
            <a:off x="272143" y="877455"/>
            <a:ext cx="4572000" cy="3477875"/>
          </a:xfrm>
          <a:prstGeom prst="rect">
            <a:avLst/>
          </a:prstGeom>
        </p:spPr>
        <p:txBody>
          <a:bodyPr>
            <a:spAutoFit/>
          </a:bodyPr>
          <a:lstStyle/>
          <a:p>
            <a:pPr marL="342900" lvl="0" indent="-342900" defTabSz="914400" fontAlgn="base">
              <a:spcAft>
                <a:spcPct val="0"/>
              </a:spcAft>
              <a:buFontTx/>
              <a:buChar char="•"/>
            </a:pPr>
            <a:r>
              <a:rPr lang="en-US" altLang="en-US" sz="2000" kern="0" dirty="0">
                <a:solidFill>
                  <a:srgbClr val="000000"/>
                </a:solidFill>
                <a:latin typeface="Arial Narrow" panose="020B0606020202030204" pitchFamily="34" charset="0"/>
              </a:rPr>
              <a:t>Asbestos can cause several lung diseases (referred to as asbestos related diseases: ARDs</a:t>
            </a:r>
            <a:r>
              <a:rPr lang="en-US" altLang="en-US" sz="2000" kern="0" dirty="0" smtClean="0">
                <a:solidFill>
                  <a:srgbClr val="000000"/>
                </a:solidFill>
                <a:latin typeface="Arial Narrow" panose="020B0606020202030204" pitchFamily="34" charset="0"/>
              </a:rPr>
              <a:t>)</a:t>
            </a:r>
          </a:p>
          <a:p>
            <a:pPr lvl="0" defTabSz="914400" fontAlgn="base">
              <a:spcAft>
                <a:spcPct val="0"/>
              </a:spcAft>
            </a:pPr>
            <a:endParaRPr lang="en-US" altLang="en-US" sz="2000" kern="0" dirty="0">
              <a:solidFill>
                <a:srgbClr val="000000"/>
              </a:solidFill>
              <a:latin typeface="Arial Narrow" panose="020B0606020202030204" pitchFamily="34" charset="0"/>
            </a:endParaRPr>
          </a:p>
          <a:p>
            <a:pPr marL="342900" lvl="0" indent="-342900" defTabSz="914400" fontAlgn="base">
              <a:spcAft>
                <a:spcPct val="0"/>
              </a:spcAft>
              <a:buFontTx/>
              <a:buChar char="•"/>
            </a:pPr>
            <a:r>
              <a:rPr lang="en-US" altLang="en-US" sz="2000" kern="0" dirty="0">
                <a:solidFill>
                  <a:srgbClr val="000000"/>
                </a:solidFill>
                <a:latin typeface="Arial Narrow" panose="020B0606020202030204" pitchFamily="34" charset="0"/>
              </a:rPr>
              <a:t>Main three types of ARDs:</a:t>
            </a:r>
          </a:p>
          <a:p>
            <a:pPr marL="742950" lvl="1" indent="-285750" defTabSz="914400" fontAlgn="base">
              <a:spcAft>
                <a:spcPct val="0"/>
              </a:spcAft>
              <a:buFontTx/>
              <a:buChar char="–"/>
            </a:pPr>
            <a:r>
              <a:rPr lang="en-US" altLang="en-US" sz="2000" kern="0" dirty="0">
                <a:solidFill>
                  <a:srgbClr val="000000"/>
                </a:solidFill>
                <a:latin typeface="Arial Narrow" panose="020B0606020202030204" pitchFamily="34" charset="0"/>
              </a:rPr>
              <a:t>Asbestosis : is a dust disease of the lungs</a:t>
            </a:r>
          </a:p>
          <a:p>
            <a:pPr marL="742950" lvl="1" indent="-285750" defTabSz="914400" fontAlgn="base">
              <a:spcAft>
                <a:spcPct val="0"/>
              </a:spcAft>
              <a:buFontTx/>
              <a:buChar char="–"/>
            </a:pPr>
            <a:r>
              <a:rPr lang="en-US" altLang="en-US" sz="2000" kern="0" dirty="0">
                <a:solidFill>
                  <a:srgbClr val="000000"/>
                </a:solidFill>
                <a:latin typeface="Arial Narrow" panose="020B0606020202030204" pitchFamily="34" charset="0"/>
              </a:rPr>
              <a:t>Mesothelioma: a disease of the lining of the lung and abdominal cavities</a:t>
            </a:r>
          </a:p>
          <a:p>
            <a:pPr marL="742950" lvl="1" indent="-285750" defTabSz="914400" fontAlgn="base">
              <a:spcAft>
                <a:spcPct val="0"/>
              </a:spcAft>
              <a:buFontTx/>
              <a:buChar char="–"/>
            </a:pPr>
            <a:r>
              <a:rPr lang="en-US" altLang="en-US" sz="2000" kern="0" dirty="0">
                <a:solidFill>
                  <a:srgbClr val="000000"/>
                </a:solidFill>
                <a:latin typeface="Arial Narrow" panose="020B0606020202030204" pitchFamily="34" charset="0"/>
              </a:rPr>
              <a:t>Lung Cancer: occurs when certain cells in the lung divide </a:t>
            </a:r>
            <a:r>
              <a:rPr lang="en-US" altLang="en-US" sz="2000" kern="0" dirty="0" smtClean="0">
                <a:solidFill>
                  <a:srgbClr val="000000"/>
                </a:solidFill>
                <a:latin typeface="Arial Narrow" panose="020B0606020202030204" pitchFamily="34" charset="0"/>
              </a:rPr>
              <a:t>uncontrollably</a:t>
            </a:r>
            <a:endParaRPr lang="en-US" altLang="en-US" sz="2000" kern="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6221578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3" y="274638"/>
            <a:ext cx="8229600" cy="602817"/>
          </a:xfrm>
        </p:spPr>
        <p:txBody>
          <a:bodyPr>
            <a:noAutofit/>
          </a:bodyPr>
          <a:lstStyle/>
          <a:p>
            <a:pPr marL="0" marR="0" lvl="1" indent="0" algn="ctr" defTabSz="457200" rtl="0" eaLnBrk="1" fontAlgn="auto" latinLnBrk="0" hangingPunct="1">
              <a:lnSpc>
                <a:spcPct val="80000"/>
              </a:lnSpc>
              <a:spcBef>
                <a:spcPct val="20000"/>
              </a:spcBef>
              <a:spcAft>
                <a:spcPts val="0"/>
              </a:spcAft>
              <a:tabLst/>
              <a:defRPr/>
            </a:pPr>
            <a: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
            <a:b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br>
            <a:r>
              <a:rPr lang="en-US" altLang="en-US" sz="3200" b="1" dirty="0">
                <a:latin typeface="Arial Narrow" panose="020B0606020202030204" pitchFamily="34" charset="0"/>
              </a:rPr>
              <a:t>Impacts of Asbestos Exposure: Cont…</a:t>
            </a:r>
            <a:r>
              <a:rPr lang="en-ZA" sz="3200" kern="1200" dirty="0">
                <a:solidFill>
                  <a:prstClr val="black"/>
                </a:solidFill>
                <a:latin typeface="Arial Narrow" panose="020B0606020202030204" pitchFamily="34" charset="0"/>
                <a:ea typeface="+mn-ea"/>
                <a:cs typeface="+mn-cs"/>
              </a:rPr>
              <a:t/>
            </a:r>
            <a:br>
              <a:rPr lang="en-ZA" sz="3200" kern="1200" dirty="0">
                <a:solidFill>
                  <a:prstClr val="black"/>
                </a:solidFill>
                <a:latin typeface="Arial Narrow" panose="020B0606020202030204" pitchFamily="34" charset="0"/>
                <a:ea typeface="+mn-ea"/>
                <a:cs typeface="+mn-cs"/>
              </a:rPr>
            </a:br>
            <a:r>
              <a:rPr lang="en-ZA" sz="2000" kern="1200" dirty="0" smtClean="0">
                <a:solidFill>
                  <a:prstClr val="black"/>
                </a:solidFill>
                <a:latin typeface="Comic Sans MS" panose="030F0702030302020204" pitchFamily="66" charset="0"/>
                <a:ea typeface="+mn-ea"/>
                <a:cs typeface="+mn-cs"/>
              </a:rPr>
              <a:t>   </a:t>
            </a:r>
            <a:endParaRPr lang="en-US" sz="2400" kern="1200" dirty="0">
              <a:ln>
                <a:solidFill>
                  <a:schemeClr val="accent5">
                    <a:lumMod val="40000"/>
                    <a:lumOff val="60000"/>
                  </a:schemeClr>
                </a:solidFill>
              </a:ln>
              <a:solidFill>
                <a:srgbClr val="008000"/>
              </a:solidFill>
              <a:latin typeface="Arial Narrow" panose="020B0606020202030204" pitchFamily="34" charset="0"/>
              <a:ea typeface="+mj-ea"/>
              <a:cs typeface="+mj-cs"/>
            </a:endParaRPr>
          </a:p>
        </p:txBody>
      </p:sp>
      <p:pic>
        <p:nvPicPr>
          <p:cNvPr id="4" name="Picture 2" descr="C:\Documents and Settings\MMoseki\Desktop\2010_2011 File\Asbestos\Normal Lun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1490" y="877455"/>
            <a:ext cx="2891790" cy="2368665"/>
          </a:xfrm>
          <a:solidFill>
            <a:srgbClr val="FF0000"/>
          </a:solidFill>
        </p:spPr>
      </p:pic>
      <p:pic>
        <p:nvPicPr>
          <p:cNvPr id="5" name="Picture 3" descr="C:\Documents and Settings\MMoseki\Desktop\2010_2011 File\Asbestos\mesothelio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886200" y="2938463"/>
            <a:ext cx="3607118" cy="1953577"/>
          </a:xfrm>
          <a:prstGeom prst="rect">
            <a:avLst/>
          </a:prstGeom>
          <a:noFill/>
        </p:spPr>
      </p:pic>
      <p:sp>
        <p:nvSpPr>
          <p:cNvPr id="6" name="Text Box 4"/>
          <p:cNvSpPr txBox="1">
            <a:spLocks noChangeArrowheads="1"/>
          </p:cNvSpPr>
          <p:nvPr/>
        </p:nvSpPr>
        <p:spPr bwMode="auto">
          <a:xfrm>
            <a:off x="5857875" y="1000125"/>
            <a:ext cx="22320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GB" altLang="en-US" sz="2000" b="0" dirty="0">
                <a:solidFill>
                  <a:srgbClr val="990000"/>
                </a:solidFill>
              </a:rPr>
              <a:t>Normal lung of a person who has not been exposed to asbestos</a:t>
            </a:r>
          </a:p>
        </p:txBody>
      </p:sp>
      <p:sp>
        <p:nvSpPr>
          <p:cNvPr id="7" name="Text Box 4"/>
          <p:cNvSpPr txBox="1">
            <a:spLocks noChangeArrowheads="1"/>
          </p:cNvSpPr>
          <p:nvPr/>
        </p:nvSpPr>
        <p:spPr bwMode="auto">
          <a:xfrm>
            <a:off x="571500" y="3454718"/>
            <a:ext cx="23574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GB" altLang="en-US" sz="2000" b="0" i="0" u="none" strike="noStrike" kern="0" cap="none" spc="0" normalizeH="0" baseline="0" noProof="0" dirty="0" smtClean="0">
                <a:ln>
                  <a:noFill/>
                </a:ln>
                <a:solidFill>
                  <a:srgbClr val="990000"/>
                </a:solidFill>
                <a:effectLst/>
                <a:uLnTx/>
                <a:uFillTx/>
                <a:latin typeface="Times New Roman" panose="02020603050405020304" pitchFamily="18" charset="0"/>
              </a:rPr>
              <a:t>Lung of a person who has been exposed to asbestos</a:t>
            </a:r>
          </a:p>
        </p:txBody>
      </p:sp>
      <p:sp>
        <p:nvSpPr>
          <p:cNvPr id="8" name="Line 7"/>
          <p:cNvSpPr>
            <a:spLocks noChangeShapeType="1"/>
          </p:cNvSpPr>
          <p:nvPr/>
        </p:nvSpPr>
        <p:spPr bwMode="auto">
          <a:xfrm flipH="1">
            <a:off x="3214688" y="2286000"/>
            <a:ext cx="2592387" cy="73025"/>
          </a:xfrm>
          <a:prstGeom prst="line">
            <a:avLst/>
          </a:prstGeom>
          <a:noFill/>
          <a:ln w="19050">
            <a:solidFill>
              <a:srgbClr val="9966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ZA" sz="2400" b="1" smtClean="0">
              <a:solidFill>
                <a:srgbClr val="000000"/>
              </a:solidFill>
              <a:latin typeface="Times New Roman" panose="02020603050405020304" pitchFamily="18" charset="0"/>
            </a:endParaRPr>
          </a:p>
        </p:txBody>
      </p:sp>
      <p:sp>
        <p:nvSpPr>
          <p:cNvPr id="9" name="Line 6"/>
          <p:cNvSpPr>
            <a:spLocks noChangeShapeType="1"/>
          </p:cNvSpPr>
          <p:nvPr/>
        </p:nvSpPr>
        <p:spPr bwMode="auto">
          <a:xfrm flipV="1">
            <a:off x="1871186" y="3848937"/>
            <a:ext cx="3024188" cy="287338"/>
          </a:xfrm>
          <a:prstGeom prst="line">
            <a:avLst/>
          </a:prstGeom>
          <a:noFill/>
          <a:ln w="15875">
            <a:solidFill>
              <a:srgbClr val="996600"/>
            </a:solidFill>
            <a:round/>
            <a:headEnd/>
            <a:tailEnd type="triangle" w="med" len="med"/>
          </a:ln>
          <a:extLst>
            <a:ext uri="{909E8E84-426E-40DD-AFC4-6F175D3DCCD1}">
              <a14:hiddenFill xmlns:a14="http://schemas.microsoft.com/office/drawing/2010/main">
                <a:noFill/>
              </a14:hiddenFill>
            </a:ext>
          </a:extLst>
        </p:spPr>
        <p:txBody>
          <a:bodyPr/>
          <a:lstStyle/>
          <a:p>
            <a:endParaRPr lang="en-ZA"/>
          </a:p>
        </p:txBody>
      </p:sp>
    </p:spTree>
    <p:extLst>
      <p:ext uri="{BB962C8B-B14F-4D97-AF65-F5344CB8AC3E}">
        <p14:creationId xmlns:p14="http://schemas.microsoft.com/office/powerpoint/2010/main" val="175990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3" y="274638"/>
            <a:ext cx="8229600" cy="602817"/>
          </a:xfrm>
        </p:spPr>
        <p:txBody>
          <a:bodyPr>
            <a:noAutofit/>
          </a:bodyPr>
          <a:lstStyle/>
          <a:p>
            <a:pPr marL="0" marR="0" lvl="1" indent="0" algn="ctr" defTabSz="457200" rtl="0" eaLnBrk="1" fontAlgn="auto" latinLnBrk="0" hangingPunct="1">
              <a:lnSpc>
                <a:spcPct val="80000"/>
              </a:lnSpc>
              <a:spcBef>
                <a:spcPct val="20000"/>
              </a:spcBef>
              <a:spcAft>
                <a:spcPts val="0"/>
              </a:spcAft>
              <a:tabLst/>
              <a:defRPr/>
            </a:pPr>
            <a:r>
              <a:rPr lang="en-ZA" sz="2000" kern="1200" dirty="0">
                <a:solidFill>
                  <a:prstClr val="black"/>
                </a:solidFill>
                <a:latin typeface="Comic Sans MS" panose="030F0702030302020204" pitchFamily="66" charset="0"/>
                <a:ea typeface="+mn-ea"/>
                <a:cs typeface="+mn-cs"/>
              </a:rPr>
              <a:t/>
            </a:r>
            <a:br>
              <a:rPr lang="en-ZA" sz="2000" kern="1200" dirty="0">
                <a:solidFill>
                  <a:prstClr val="black"/>
                </a:solidFill>
                <a:latin typeface="Comic Sans MS" panose="030F0702030302020204" pitchFamily="66" charset="0"/>
                <a:ea typeface="+mn-ea"/>
                <a:cs typeface="+mn-cs"/>
              </a:rPr>
            </a:br>
            <a:r>
              <a:rPr kumimoji="0" lang="en-ZA" sz="4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At cross roads</a:t>
            </a:r>
            <a:r>
              <a:rPr lang="en-US" altLang="en-US" sz="4400" dirty="0">
                <a:solidFill>
                  <a:srgbClr val="990000"/>
                </a:solidFill>
                <a:latin typeface="Arial Narrow" panose="020B0606020202030204" pitchFamily="34" charset="0"/>
              </a:rPr>
              <a:t/>
            </a:r>
            <a:br>
              <a:rPr lang="en-US" altLang="en-US" sz="4400" dirty="0">
                <a:solidFill>
                  <a:srgbClr val="990000"/>
                </a:solidFill>
                <a:latin typeface="Arial Narrow" panose="020B0606020202030204" pitchFamily="34" charset="0"/>
              </a:rPr>
            </a:br>
            <a:r>
              <a:rPr kumimoji="0" lang="en-ZA"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r>
            <a:br>
              <a:rPr kumimoji="0" lang="en-ZA"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br>
            <a:endParaRPr lang="en-US" sz="2400" b="1" kern="1200" dirty="0">
              <a:ln>
                <a:solidFill>
                  <a:schemeClr val="accent5">
                    <a:lumMod val="40000"/>
                    <a:lumOff val="60000"/>
                  </a:schemeClr>
                </a:solidFill>
              </a:ln>
              <a:solidFill>
                <a:srgbClr val="008000"/>
              </a:solidFill>
              <a:latin typeface="Arial Narrow" panose="020B0606020202030204" pitchFamily="34" charset="0"/>
              <a:ea typeface="+mj-ea"/>
              <a:cs typeface="+mj-cs"/>
            </a:endParaRPr>
          </a:p>
        </p:txBody>
      </p:sp>
      <p:sp>
        <p:nvSpPr>
          <p:cNvPr id="3" name="Content Placeholder 2"/>
          <p:cNvSpPr>
            <a:spLocks noGrp="1"/>
          </p:cNvSpPr>
          <p:nvPr>
            <p:ph idx="1"/>
          </p:nvPr>
        </p:nvSpPr>
        <p:spPr>
          <a:xfrm>
            <a:off x="457200" y="628651"/>
            <a:ext cx="8229600" cy="4340514"/>
          </a:xfrm>
        </p:spPr>
        <p:txBody>
          <a:bodyPr>
            <a:noAutofit/>
          </a:bodyPr>
          <a:lstStyle/>
          <a:p>
            <a:pPr>
              <a:spcBef>
                <a:spcPts val="0"/>
              </a:spcBef>
            </a:pPr>
            <a:r>
              <a:rPr lang="en-US" altLang="en-US" sz="2400" b="1" dirty="0">
                <a:latin typeface="Arial Narrow" panose="020B0606020202030204" pitchFamily="34" charset="0"/>
              </a:rPr>
              <a:t>No Action Alternative: </a:t>
            </a:r>
            <a:r>
              <a:rPr lang="en-US" altLang="en-US" sz="2400" dirty="0">
                <a:latin typeface="Arial Narrow" panose="020B0606020202030204" pitchFamily="34" charset="0"/>
              </a:rPr>
              <a:t>In this regard all the contaminated areas will be left the way they are (</a:t>
            </a:r>
            <a:r>
              <a:rPr lang="en-US" altLang="en-US" sz="2400" dirty="0" err="1">
                <a:latin typeface="Arial Narrow" panose="020B0606020202030204" pitchFamily="34" charset="0"/>
              </a:rPr>
              <a:t>unrehabilitated</a:t>
            </a:r>
            <a:r>
              <a:rPr lang="en-US" altLang="en-US" sz="2400" dirty="0" smtClean="0">
                <a:latin typeface="Arial Narrow" panose="020B0606020202030204" pitchFamily="34" charset="0"/>
              </a:rPr>
              <a:t>)</a:t>
            </a:r>
          </a:p>
          <a:p>
            <a:pPr marL="0" indent="0">
              <a:spcBef>
                <a:spcPts val="0"/>
              </a:spcBef>
              <a:buNone/>
            </a:pPr>
            <a:endParaRPr lang="en-US" altLang="en-US" sz="2400" dirty="0">
              <a:latin typeface="Arial Narrow" panose="020B0606020202030204" pitchFamily="34" charset="0"/>
            </a:endParaRPr>
          </a:p>
          <a:p>
            <a:pPr>
              <a:spcBef>
                <a:spcPts val="0"/>
              </a:spcBef>
            </a:pPr>
            <a:r>
              <a:rPr lang="en-US" altLang="en-US" sz="2400" b="1" dirty="0">
                <a:latin typeface="Arial Narrow" panose="020B0606020202030204" pitchFamily="34" charset="0"/>
              </a:rPr>
              <a:t>In-situ Remediation: </a:t>
            </a:r>
            <a:r>
              <a:rPr lang="en-US" altLang="en-US" sz="2400" dirty="0">
                <a:latin typeface="Arial Narrow" panose="020B0606020202030204" pitchFamily="34" charset="0"/>
              </a:rPr>
              <a:t>In this regard there will be a need for temporary relocation of the community while remediation is being carried out (estimated 10 </a:t>
            </a:r>
            <a:r>
              <a:rPr lang="en-US" altLang="en-US" sz="2400" dirty="0" err="1">
                <a:latin typeface="Arial Narrow" panose="020B0606020202030204" pitchFamily="34" charset="0"/>
              </a:rPr>
              <a:t>yrs</a:t>
            </a:r>
            <a:r>
              <a:rPr lang="en-US" altLang="en-US" sz="2400" dirty="0" smtClean="0">
                <a:latin typeface="Arial Narrow" panose="020B0606020202030204" pitchFamily="34" charset="0"/>
              </a:rPr>
              <a:t>)</a:t>
            </a:r>
          </a:p>
          <a:p>
            <a:pPr marL="0" indent="0">
              <a:spcBef>
                <a:spcPts val="0"/>
              </a:spcBef>
              <a:buNone/>
            </a:pPr>
            <a:endParaRPr lang="en-US" altLang="en-US" sz="2400" dirty="0">
              <a:latin typeface="Arial Narrow" panose="020B0606020202030204" pitchFamily="34" charset="0"/>
            </a:endParaRPr>
          </a:p>
          <a:p>
            <a:pPr>
              <a:spcBef>
                <a:spcPts val="0"/>
              </a:spcBef>
            </a:pPr>
            <a:r>
              <a:rPr lang="en-US" altLang="en-US" sz="2400" b="1" dirty="0">
                <a:latin typeface="Arial Narrow" panose="020B0606020202030204" pitchFamily="34" charset="0"/>
              </a:rPr>
              <a:t>Permanent Relocation: </a:t>
            </a:r>
            <a:r>
              <a:rPr lang="en-US" altLang="en-US" sz="2400" dirty="0">
                <a:latin typeface="Arial Narrow" panose="020B0606020202030204" pitchFamily="34" charset="0"/>
              </a:rPr>
              <a:t>In the regard minimal or no remediation will be applicable, but will be case specific. This can be regarded as the most reliable and permanent solution to the problem. However, this is dependent on whether the communities are willing to relocate and the extent of contamination</a:t>
            </a:r>
          </a:p>
          <a:p>
            <a:pPr marL="0" lvl="1" indent="0">
              <a:lnSpc>
                <a:spcPct val="80000"/>
              </a:lnSpc>
              <a:buNone/>
            </a:pPr>
            <a:endParaRPr lang="en-US" sz="1800" dirty="0">
              <a:latin typeface="Arial Narrow" panose="020B0606020202030204" pitchFamily="34" charset="0"/>
            </a:endParaRPr>
          </a:p>
        </p:txBody>
      </p:sp>
      <p:sp>
        <p:nvSpPr>
          <p:cNvPr id="4" name="Plus 3"/>
          <p:cNvSpPr/>
          <p:nvPr/>
        </p:nvSpPr>
        <p:spPr>
          <a:xfrm>
            <a:off x="6252210" y="100215"/>
            <a:ext cx="914400" cy="665596"/>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8145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3" y="274638"/>
            <a:ext cx="8229600" cy="602817"/>
          </a:xfrm>
        </p:spPr>
        <p:txBody>
          <a:bodyPr>
            <a:noAutofit/>
          </a:bodyPr>
          <a:lstStyle/>
          <a:p>
            <a:pPr marL="0" marR="0" lvl="1" indent="0" algn="ctr" defTabSz="457200" rtl="0" eaLnBrk="1" fontAlgn="auto" latinLnBrk="0" hangingPunct="1">
              <a:lnSpc>
                <a:spcPct val="80000"/>
              </a:lnSpc>
              <a:spcBef>
                <a:spcPct val="20000"/>
              </a:spcBef>
              <a:spcAft>
                <a:spcPts val="0"/>
              </a:spcAft>
              <a:tabLst/>
              <a:defRPr/>
            </a:pPr>
            <a: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
            <a:b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br>
            <a:r>
              <a:rPr kumimoji="0" lang="en-ZA" sz="4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t>
            </a:r>
            <a:r>
              <a:rPr lang="en-US" altLang="en-US" sz="4400" b="1" dirty="0">
                <a:latin typeface="Arial Narrow" panose="020B0606020202030204" pitchFamily="34" charset="0"/>
              </a:rPr>
              <a:t>No-Action Option</a:t>
            </a:r>
            <a:r>
              <a:rPr kumimoji="0" lang="en-ZA" sz="4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r>
            <a:br>
              <a:rPr kumimoji="0" lang="en-ZA" sz="4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br>
            <a:endParaRPr lang="en-US" sz="4400" b="1" kern="1200" dirty="0">
              <a:ln>
                <a:solidFill>
                  <a:schemeClr val="accent5">
                    <a:lumMod val="40000"/>
                    <a:lumOff val="60000"/>
                  </a:schemeClr>
                </a:solidFill>
              </a:ln>
              <a:solidFill>
                <a:srgbClr val="008000"/>
              </a:solidFill>
              <a:latin typeface="Arial Narrow" panose="020B0606020202030204" pitchFamily="34" charset="0"/>
              <a:ea typeface="+mj-ea"/>
              <a:cs typeface="+mj-cs"/>
            </a:endParaRPr>
          </a:p>
        </p:txBody>
      </p:sp>
      <p:sp>
        <p:nvSpPr>
          <p:cNvPr id="3" name="Content Placeholder 2"/>
          <p:cNvSpPr>
            <a:spLocks noGrp="1"/>
          </p:cNvSpPr>
          <p:nvPr>
            <p:ph idx="1"/>
          </p:nvPr>
        </p:nvSpPr>
        <p:spPr>
          <a:xfrm>
            <a:off x="457200" y="877455"/>
            <a:ext cx="8229600" cy="4091709"/>
          </a:xfrm>
        </p:spPr>
        <p:txBody>
          <a:bodyPr>
            <a:normAutofit/>
          </a:bodyPr>
          <a:lstStyle/>
          <a:p>
            <a:pPr>
              <a:spcBef>
                <a:spcPts val="0"/>
              </a:spcBef>
            </a:pPr>
            <a:r>
              <a:rPr lang="en-US" altLang="en-US" sz="2800" dirty="0">
                <a:latin typeface="Arial Narrow" panose="020B0606020202030204" pitchFamily="34" charset="0"/>
              </a:rPr>
              <a:t>Based on the studies conducted throughout the world regarding the severity of exposure to asbestos, this option is DEFINITELY not a favorable </a:t>
            </a:r>
            <a:r>
              <a:rPr lang="en-US" altLang="en-US" sz="2800" dirty="0" smtClean="0">
                <a:latin typeface="Arial Narrow" panose="020B0606020202030204" pitchFamily="34" charset="0"/>
              </a:rPr>
              <a:t>one</a:t>
            </a:r>
          </a:p>
          <a:p>
            <a:pPr marL="0" indent="0">
              <a:spcBef>
                <a:spcPts val="0"/>
              </a:spcBef>
              <a:buNone/>
            </a:pPr>
            <a:endParaRPr lang="en-US" altLang="en-US" sz="2800" dirty="0">
              <a:latin typeface="Arial Narrow" panose="020B0606020202030204" pitchFamily="34" charset="0"/>
            </a:endParaRPr>
          </a:p>
          <a:p>
            <a:pPr>
              <a:spcBef>
                <a:spcPts val="0"/>
              </a:spcBef>
            </a:pPr>
            <a:r>
              <a:rPr lang="en-US" altLang="en-US" sz="2800" dirty="0">
                <a:latin typeface="Arial Narrow" panose="020B0606020202030204" pitchFamily="34" charset="0"/>
              </a:rPr>
              <a:t>Failure to take action will mean that the rights of the communities will continue to be </a:t>
            </a:r>
            <a:r>
              <a:rPr lang="en-US" altLang="en-US" sz="2800" dirty="0" smtClean="0">
                <a:latin typeface="Arial Narrow" panose="020B0606020202030204" pitchFamily="34" charset="0"/>
              </a:rPr>
              <a:t>infringed</a:t>
            </a:r>
          </a:p>
          <a:p>
            <a:pPr marL="0" indent="0">
              <a:spcBef>
                <a:spcPts val="0"/>
              </a:spcBef>
              <a:buNone/>
            </a:pPr>
            <a:endParaRPr lang="en-US" altLang="en-US" sz="2800" dirty="0">
              <a:latin typeface="Arial Narrow" panose="020B0606020202030204" pitchFamily="34" charset="0"/>
            </a:endParaRPr>
          </a:p>
          <a:p>
            <a:pPr>
              <a:spcBef>
                <a:spcPts val="0"/>
              </a:spcBef>
            </a:pPr>
            <a:r>
              <a:rPr lang="en-US" altLang="en-US" sz="2800" dirty="0">
                <a:latin typeface="Arial Narrow" panose="020B0606020202030204" pitchFamily="34" charset="0"/>
              </a:rPr>
              <a:t>The </a:t>
            </a:r>
            <a:r>
              <a:rPr lang="en-US" altLang="en-US" sz="2800" dirty="0">
                <a:solidFill>
                  <a:srgbClr val="FF0000"/>
                </a:solidFill>
                <a:latin typeface="Arial Narrow" panose="020B0606020202030204" pitchFamily="34" charset="0"/>
              </a:rPr>
              <a:t>health costs </a:t>
            </a:r>
            <a:r>
              <a:rPr lang="en-US" altLang="en-US" sz="2800" dirty="0">
                <a:latin typeface="Arial Narrow" panose="020B0606020202030204" pitchFamily="34" charset="0"/>
              </a:rPr>
              <a:t>will in the long run be </a:t>
            </a:r>
            <a:r>
              <a:rPr lang="en-US" altLang="en-US" sz="2800" dirty="0">
                <a:solidFill>
                  <a:srgbClr val="FF0000"/>
                </a:solidFill>
                <a:latin typeface="Arial Narrow" panose="020B0606020202030204" pitchFamily="34" charset="0"/>
              </a:rPr>
              <a:t>too much </a:t>
            </a:r>
            <a:r>
              <a:rPr lang="en-US" altLang="en-US" sz="2800" dirty="0">
                <a:latin typeface="Arial Narrow" panose="020B0606020202030204" pitchFamily="34" charset="0"/>
              </a:rPr>
              <a:t>as compared to the cost of remediation  </a:t>
            </a:r>
          </a:p>
          <a:p>
            <a:pPr marL="0" lvl="1" indent="0">
              <a:lnSpc>
                <a:spcPct val="80000"/>
              </a:lnSpc>
              <a:buNone/>
            </a:pPr>
            <a:endParaRPr lang="en-US" sz="2400" dirty="0">
              <a:latin typeface="Arial Narrow" panose="020B0606020202030204" pitchFamily="34" charset="0"/>
            </a:endParaRPr>
          </a:p>
        </p:txBody>
      </p:sp>
    </p:spTree>
    <p:extLst>
      <p:ext uri="{BB962C8B-B14F-4D97-AF65-F5344CB8AC3E}">
        <p14:creationId xmlns:p14="http://schemas.microsoft.com/office/powerpoint/2010/main" val="1221583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3" y="274638"/>
            <a:ext cx="8229600" cy="602817"/>
          </a:xfrm>
        </p:spPr>
        <p:txBody>
          <a:bodyPr>
            <a:noAutofit/>
          </a:bodyPr>
          <a:lstStyle/>
          <a:p>
            <a:pPr marL="0" marR="0" lvl="1" indent="0" algn="ctr" defTabSz="457200" rtl="0" eaLnBrk="1" fontAlgn="auto" latinLnBrk="0" hangingPunct="1">
              <a:lnSpc>
                <a:spcPct val="80000"/>
              </a:lnSpc>
              <a:spcBef>
                <a:spcPct val="20000"/>
              </a:spcBef>
              <a:spcAft>
                <a:spcPts val="0"/>
              </a:spcAft>
              <a:tabLst/>
              <a:defRPr/>
            </a:pPr>
            <a: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
            <a:b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br>
            <a: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r>
              <a:rPr lang="en-US" sz="4400" b="1" dirty="0">
                <a:solidFill>
                  <a:schemeClr val="tx1"/>
                </a:solidFill>
                <a:latin typeface="Arial Narrow" panose="020B0606020202030204" pitchFamily="34" charset="0"/>
              </a:rPr>
              <a:t>In-situ Remediation Option </a:t>
            </a:r>
            <a:endParaRPr lang="en-US" sz="4400" b="1" kern="1200" dirty="0">
              <a:ln>
                <a:solidFill>
                  <a:schemeClr val="accent5">
                    <a:lumMod val="40000"/>
                    <a:lumOff val="60000"/>
                  </a:schemeClr>
                </a:solidFill>
              </a:ln>
              <a:solidFill>
                <a:schemeClr val="tx1"/>
              </a:solidFill>
              <a:latin typeface="Arial Narrow" panose="020B0606020202030204" pitchFamily="34" charset="0"/>
              <a:ea typeface="+mj-ea"/>
              <a:cs typeface="+mj-cs"/>
            </a:endParaRPr>
          </a:p>
        </p:txBody>
      </p:sp>
      <p:sp>
        <p:nvSpPr>
          <p:cNvPr id="3" name="Content Placeholder 2"/>
          <p:cNvSpPr>
            <a:spLocks noGrp="1"/>
          </p:cNvSpPr>
          <p:nvPr>
            <p:ph idx="1"/>
          </p:nvPr>
        </p:nvSpPr>
        <p:spPr>
          <a:xfrm>
            <a:off x="457200" y="877455"/>
            <a:ext cx="8229600" cy="4091709"/>
          </a:xfrm>
        </p:spPr>
        <p:txBody>
          <a:bodyPr>
            <a:normAutofit fontScale="62500" lnSpcReduction="20000"/>
          </a:bodyPr>
          <a:lstStyle/>
          <a:p>
            <a:pPr>
              <a:lnSpc>
                <a:spcPct val="80000"/>
              </a:lnSpc>
              <a:buNone/>
            </a:pPr>
            <a:endParaRPr lang="en-US" altLang="en-US" sz="2800" dirty="0" smtClean="0">
              <a:latin typeface="Arial Narrow" panose="020B0606020202030204" pitchFamily="34" charset="0"/>
            </a:endParaRPr>
          </a:p>
          <a:p>
            <a:pPr>
              <a:lnSpc>
                <a:spcPct val="120000"/>
              </a:lnSpc>
              <a:spcBef>
                <a:spcPts val="0"/>
              </a:spcBef>
              <a:buFont typeface="Wingdings" panose="05000000000000000000" pitchFamily="2" charset="2"/>
              <a:buChar char="v"/>
            </a:pPr>
            <a:r>
              <a:rPr lang="en-US" altLang="en-US" sz="2800" dirty="0" smtClean="0">
                <a:latin typeface="Arial Narrow" panose="020B0606020202030204" pitchFamily="34" charset="0"/>
              </a:rPr>
              <a:t>This will </a:t>
            </a:r>
            <a:r>
              <a:rPr lang="en-US" altLang="en-US" sz="2800" dirty="0">
                <a:latin typeface="Arial Narrow" panose="020B0606020202030204" pitchFamily="34" charset="0"/>
              </a:rPr>
              <a:t>be site specific (case-by-case</a:t>
            </a:r>
            <a:r>
              <a:rPr lang="en-US" altLang="en-US" sz="2800" dirty="0" smtClean="0">
                <a:latin typeface="Arial Narrow" panose="020B0606020202030204" pitchFamily="34" charset="0"/>
              </a:rPr>
              <a:t>)</a:t>
            </a:r>
          </a:p>
          <a:p>
            <a:pPr>
              <a:lnSpc>
                <a:spcPct val="120000"/>
              </a:lnSpc>
              <a:spcBef>
                <a:spcPts val="0"/>
              </a:spcBef>
              <a:buNone/>
            </a:pPr>
            <a:endParaRPr lang="en-US" altLang="en-US" sz="2800" dirty="0" smtClean="0">
              <a:latin typeface="Arial Narrow" panose="020B0606020202030204" pitchFamily="34" charset="0"/>
            </a:endParaRPr>
          </a:p>
          <a:p>
            <a:pPr>
              <a:lnSpc>
                <a:spcPct val="120000"/>
              </a:lnSpc>
              <a:spcBef>
                <a:spcPts val="0"/>
              </a:spcBef>
            </a:pPr>
            <a:r>
              <a:rPr lang="en-US" altLang="en-US" sz="2400" dirty="0" smtClean="0">
                <a:latin typeface="Arial Narrow" panose="020B0606020202030204" pitchFamily="34" charset="0"/>
              </a:rPr>
              <a:t>Specific </a:t>
            </a:r>
            <a:r>
              <a:rPr lang="en-US" altLang="en-US" sz="2400" dirty="0">
                <a:latin typeface="Arial Narrow" panose="020B0606020202030204" pitchFamily="34" charset="0"/>
              </a:rPr>
              <a:t>communities may be broken down into </a:t>
            </a:r>
            <a:r>
              <a:rPr lang="en-US" altLang="en-US" sz="2400" dirty="0" smtClean="0">
                <a:latin typeface="Arial Narrow" panose="020B0606020202030204" pitchFamily="34" charset="0"/>
              </a:rPr>
              <a:t>sections</a:t>
            </a:r>
          </a:p>
          <a:p>
            <a:pPr>
              <a:lnSpc>
                <a:spcPct val="120000"/>
              </a:lnSpc>
              <a:spcBef>
                <a:spcPts val="0"/>
              </a:spcBef>
            </a:pPr>
            <a:endParaRPr lang="en-US" altLang="en-US" sz="2400" dirty="0">
              <a:latin typeface="Arial Narrow" panose="020B0606020202030204" pitchFamily="34" charset="0"/>
            </a:endParaRPr>
          </a:p>
          <a:p>
            <a:pPr>
              <a:lnSpc>
                <a:spcPct val="120000"/>
              </a:lnSpc>
              <a:spcBef>
                <a:spcPts val="0"/>
              </a:spcBef>
            </a:pPr>
            <a:r>
              <a:rPr lang="en-US" altLang="en-US" sz="2400" dirty="0">
                <a:latin typeface="Arial Narrow" panose="020B0606020202030204" pitchFamily="34" charset="0"/>
              </a:rPr>
              <a:t>Will require temporary relocation of residents in blocks while remediation work is being </a:t>
            </a:r>
            <a:r>
              <a:rPr lang="en-US" altLang="en-US" sz="2400" dirty="0" smtClean="0">
                <a:latin typeface="Arial Narrow" panose="020B0606020202030204" pitchFamily="34" charset="0"/>
              </a:rPr>
              <a:t>completed</a:t>
            </a:r>
          </a:p>
          <a:p>
            <a:pPr>
              <a:lnSpc>
                <a:spcPct val="120000"/>
              </a:lnSpc>
              <a:spcBef>
                <a:spcPts val="0"/>
              </a:spcBef>
            </a:pPr>
            <a:endParaRPr lang="en-US" altLang="en-US" sz="2400" dirty="0">
              <a:latin typeface="Arial Narrow" panose="020B0606020202030204" pitchFamily="34" charset="0"/>
            </a:endParaRPr>
          </a:p>
          <a:p>
            <a:pPr>
              <a:lnSpc>
                <a:spcPct val="120000"/>
              </a:lnSpc>
              <a:spcBef>
                <a:spcPts val="0"/>
              </a:spcBef>
            </a:pPr>
            <a:r>
              <a:rPr lang="en-US" altLang="en-US" sz="2400" dirty="0">
                <a:latin typeface="Arial Narrow" panose="020B0606020202030204" pitchFamily="34" charset="0"/>
              </a:rPr>
              <a:t>Communities will be informed of certain risks that will remain after the work is complete and how to minimise </a:t>
            </a:r>
            <a:r>
              <a:rPr lang="en-US" altLang="en-US" sz="2400" dirty="0" smtClean="0">
                <a:latin typeface="Arial Narrow" panose="020B0606020202030204" pitchFamily="34" charset="0"/>
              </a:rPr>
              <a:t>exposure</a:t>
            </a:r>
          </a:p>
          <a:p>
            <a:pPr>
              <a:lnSpc>
                <a:spcPct val="120000"/>
              </a:lnSpc>
              <a:spcBef>
                <a:spcPts val="0"/>
              </a:spcBef>
            </a:pPr>
            <a:endParaRPr lang="en-US" altLang="en-US" sz="2400" dirty="0">
              <a:latin typeface="Arial Narrow" panose="020B0606020202030204" pitchFamily="34" charset="0"/>
            </a:endParaRPr>
          </a:p>
          <a:p>
            <a:pPr>
              <a:lnSpc>
                <a:spcPct val="120000"/>
              </a:lnSpc>
              <a:spcBef>
                <a:spcPts val="0"/>
              </a:spcBef>
            </a:pPr>
            <a:r>
              <a:rPr lang="en-US" altLang="en-US" sz="2400" dirty="0">
                <a:latin typeface="Arial Narrow" panose="020B0606020202030204" pitchFamily="34" charset="0"/>
              </a:rPr>
              <a:t>Requires follow-on maintenance and monitoring which can be done with the help of the community to ensure sustainability of the </a:t>
            </a:r>
            <a:r>
              <a:rPr lang="en-US" altLang="en-US" sz="2400" dirty="0" smtClean="0">
                <a:latin typeface="Arial Narrow" panose="020B0606020202030204" pitchFamily="34" charset="0"/>
              </a:rPr>
              <a:t>activity</a:t>
            </a:r>
          </a:p>
          <a:p>
            <a:pPr marL="0" indent="0">
              <a:lnSpc>
                <a:spcPct val="120000"/>
              </a:lnSpc>
              <a:spcBef>
                <a:spcPts val="0"/>
              </a:spcBef>
              <a:buNone/>
            </a:pPr>
            <a:endParaRPr lang="en-US" altLang="en-US" sz="2400" dirty="0">
              <a:latin typeface="Arial Narrow" panose="020B0606020202030204" pitchFamily="34" charset="0"/>
            </a:endParaRPr>
          </a:p>
          <a:p>
            <a:pPr>
              <a:lnSpc>
                <a:spcPct val="120000"/>
              </a:lnSpc>
              <a:spcBef>
                <a:spcPts val="0"/>
              </a:spcBef>
            </a:pPr>
            <a:r>
              <a:rPr lang="en-US" altLang="en-US" sz="2400" dirty="0">
                <a:latin typeface="Arial Narrow" panose="020B0606020202030204" pitchFamily="34" charset="0"/>
              </a:rPr>
              <a:t>In situ methods include: </a:t>
            </a:r>
          </a:p>
          <a:p>
            <a:pPr lvl="1">
              <a:lnSpc>
                <a:spcPct val="120000"/>
              </a:lnSpc>
              <a:spcBef>
                <a:spcPts val="0"/>
              </a:spcBef>
            </a:pPr>
            <a:r>
              <a:rPr lang="en-US" altLang="en-US" sz="2200" dirty="0">
                <a:latin typeface="Arial Narrow" panose="020B0606020202030204" pitchFamily="34" charset="0"/>
              </a:rPr>
              <a:t>Encapsulation: cover with soil, concrete, tarred roads, </a:t>
            </a:r>
            <a:r>
              <a:rPr lang="en-US" altLang="en-US" sz="2200" dirty="0" smtClean="0">
                <a:latin typeface="Arial Narrow" panose="020B0606020202030204" pitchFamily="34" charset="0"/>
              </a:rPr>
              <a:t>etc.</a:t>
            </a:r>
            <a:endParaRPr lang="en-US" altLang="en-US" sz="2200" dirty="0">
              <a:latin typeface="Arial Narrow" panose="020B0606020202030204" pitchFamily="34" charset="0"/>
            </a:endParaRPr>
          </a:p>
          <a:p>
            <a:pPr lvl="1">
              <a:lnSpc>
                <a:spcPct val="120000"/>
              </a:lnSpc>
              <a:spcBef>
                <a:spcPts val="0"/>
              </a:spcBef>
            </a:pPr>
            <a:r>
              <a:rPr lang="en-US" altLang="en-US" sz="2200" dirty="0">
                <a:latin typeface="Arial Narrow" panose="020B0606020202030204" pitchFamily="34" charset="0"/>
              </a:rPr>
              <a:t>Renovation and rebuilding of structures</a:t>
            </a:r>
          </a:p>
          <a:p>
            <a:pPr lvl="1">
              <a:lnSpc>
                <a:spcPct val="120000"/>
              </a:lnSpc>
              <a:spcBef>
                <a:spcPts val="0"/>
              </a:spcBef>
            </a:pPr>
            <a:r>
              <a:rPr lang="en-US" altLang="en-US" sz="2200" dirty="0">
                <a:latin typeface="Arial Narrow" panose="020B0606020202030204" pitchFamily="34" charset="0"/>
              </a:rPr>
              <a:t>Excavation and removal of contaminated soil</a:t>
            </a:r>
          </a:p>
          <a:p>
            <a:pPr marL="0" lvl="1" indent="0">
              <a:lnSpc>
                <a:spcPct val="80000"/>
              </a:lnSpc>
              <a:buNone/>
            </a:pPr>
            <a:endParaRPr lang="en-US" sz="2400" dirty="0">
              <a:latin typeface="Arial Narrow" panose="020B0606020202030204" pitchFamily="34" charset="0"/>
            </a:endParaRPr>
          </a:p>
        </p:txBody>
      </p:sp>
    </p:spTree>
    <p:extLst>
      <p:ext uri="{BB962C8B-B14F-4D97-AF65-F5344CB8AC3E}">
        <p14:creationId xmlns:p14="http://schemas.microsoft.com/office/powerpoint/2010/main" val="3000401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3" y="274638"/>
            <a:ext cx="8229600" cy="602817"/>
          </a:xfrm>
        </p:spPr>
        <p:txBody>
          <a:bodyPr>
            <a:noAutofit/>
          </a:bodyPr>
          <a:lstStyle/>
          <a:p>
            <a:pPr marL="0" marR="0" lvl="1" indent="0" algn="ctr" defTabSz="457200" rtl="0" eaLnBrk="1" fontAlgn="auto" latinLnBrk="0" hangingPunct="1">
              <a:lnSpc>
                <a:spcPct val="80000"/>
              </a:lnSpc>
              <a:spcBef>
                <a:spcPct val="20000"/>
              </a:spcBef>
              <a:spcAft>
                <a:spcPts val="0"/>
              </a:spcAft>
              <a:tabLst/>
              <a:defRPr/>
            </a:pPr>
            <a: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
            <a:b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br>
            <a:r>
              <a:rPr lang="en-US" sz="2800" b="1" dirty="0" smtClean="0">
                <a:solidFill>
                  <a:schemeClr val="tx1"/>
                </a:solidFill>
                <a:latin typeface="Arial Narrow" panose="020B0606020202030204" pitchFamily="34" charset="0"/>
              </a:rPr>
              <a:t>Minimal </a:t>
            </a:r>
            <a:r>
              <a:rPr lang="en-US" sz="2800" b="1" dirty="0">
                <a:solidFill>
                  <a:schemeClr val="tx1"/>
                </a:solidFill>
                <a:latin typeface="Arial Narrow" panose="020B0606020202030204" pitchFamily="34" charset="0"/>
              </a:rPr>
              <a:t>Remediation and Permanent Relocation Option</a:t>
            </a:r>
            <a:endParaRPr lang="en-US" sz="2800" b="1" kern="1200" dirty="0">
              <a:ln>
                <a:solidFill>
                  <a:schemeClr val="accent5">
                    <a:lumMod val="40000"/>
                    <a:lumOff val="60000"/>
                  </a:schemeClr>
                </a:solidFill>
              </a:ln>
              <a:solidFill>
                <a:schemeClr val="tx1"/>
              </a:solidFill>
              <a:latin typeface="Arial Narrow" panose="020B0606020202030204" pitchFamily="34" charset="0"/>
              <a:ea typeface="+mj-ea"/>
              <a:cs typeface="+mj-cs"/>
            </a:endParaRPr>
          </a:p>
        </p:txBody>
      </p:sp>
      <p:sp>
        <p:nvSpPr>
          <p:cNvPr id="3" name="Content Placeholder 2"/>
          <p:cNvSpPr>
            <a:spLocks noGrp="1"/>
          </p:cNvSpPr>
          <p:nvPr>
            <p:ph idx="1"/>
          </p:nvPr>
        </p:nvSpPr>
        <p:spPr>
          <a:xfrm>
            <a:off x="457200" y="877455"/>
            <a:ext cx="8229600" cy="4091709"/>
          </a:xfrm>
        </p:spPr>
        <p:txBody>
          <a:bodyPr>
            <a:normAutofit fontScale="77500" lnSpcReduction="20000"/>
          </a:bodyPr>
          <a:lstStyle/>
          <a:p>
            <a:pPr>
              <a:lnSpc>
                <a:spcPct val="80000"/>
              </a:lnSpc>
              <a:buNone/>
            </a:pPr>
            <a:endParaRPr lang="en-US" altLang="en-US" sz="2800" dirty="0" smtClean="0">
              <a:latin typeface="Arial Narrow" panose="020B0606020202030204" pitchFamily="34" charset="0"/>
            </a:endParaRPr>
          </a:p>
          <a:p>
            <a:pPr>
              <a:lnSpc>
                <a:spcPct val="120000"/>
              </a:lnSpc>
              <a:spcBef>
                <a:spcPts val="0"/>
              </a:spcBef>
              <a:buFont typeface="Wingdings" panose="05000000000000000000" pitchFamily="2" charset="2"/>
              <a:buChar char="v"/>
            </a:pPr>
            <a:r>
              <a:rPr lang="en-US" altLang="en-US" sz="2800" dirty="0" smtClean="0">
                <a:latin typeface="Arial Narrow" panose="020B0606020202030204" pitchFamily="34" charset="0"/>
              </a:rPr>
              <a:t>This </a:t>
            </a:r>
            <a:r>
              <a:rPr lang="en-US" altLang="en-US" sz="2800" dirty="0">
                <a:latin typeface="Arial Narrow" panose="020B0606020202030204" pitchFamily="34" charset="0"/>
              </a:rPr>
              <a:t>option will entail minimal remediation (bulldoze and cover contaminated </a:t>
            </a:r>
            <a:r>
              <a:rPr lang="en-US" altLang="en-US" sz="2800" dirty="0" smtClean="0">
                <a:latin typeface="Arial Narrow" panose="020B0606020202030204" pitchFamily="34" charset="0"/>
              </a:rPr>
              <a:t>areas, entire </a:t>
            </a:r>
            <a:r>
              <a:rPr lang="en-US" altLang="en-US" sz="2800" dirty="0">
                <a:latin typeface="Arial Narrow" panose="020B0606020202030204" pitchFamily="34" charset="0"/>
              </a:rPr>
              <a:t>communities or only the contaminated portion of the community</a:t>
            </a:r>
            <a:r>
              <a:rPr lang="en-US" altLang="en-US" sz="2800" dirty="0" smtClean="0">
                <a:latin typeface="Arial Narrow" panose="020B0606020202030204" pitchFamily="34" charset="0"/>
              </a:rPr>
              <a:t>)</a:t>
            </a:r>
          </a:p>
          <a:p>
            <a:pPr>
              <a:lnSpc>
                <a:spcPct val="120000"/>
              </a:lnSpc>
              <a:spcBef>
                <a:spcPts val="0"/>
              </a:spcBef>
              <a:buNone/>
            </a:pPr>
            <a:endParaRPr lang="en-US" altLang="en-US" sz="2800" dirty="0">
              <a:latin typeface="Arial Narrow" panose="020B0606020202030204" pitchFamily="34" charset="0"/>
            </a:endParaRPr>
          </a:p>
          <a:p>
            <a:pPr>
              <a:lnSpc>
                <a:spcPct val="120000"/>
              </a:lnSpc>
              <a:spcBef>
                <a:spcPts val="0"/>
              </a:spcBef>
            </a:pPr>
            <a:r>
              <a:rPr lang="en-US" altLang="en-US" sz="2600" dirty="0">
                <a:latin typeface="Arial Narrow" panose="020B0606020202030204" pitchFamily="34" charset="0"/>
              </a:rPr>
              <a:t>Permanently resettle communities on lands declared clean and </a:t>
            </a:r>
            <a:r>
              <a:rPr lang="en-US" altLang="en-US" sz="2600" dirty="0" smtClean="0">
                <a:latin typeface="Arial Narrow" panose="020B0606020202030204" pitchFamily="34" charset="0"/>
              </a:rPr>
              <a:t>suitable</a:t>
            </a:r>
          </a:p>
          <a:p>
            <a:pPr marL="0" indent="0">
              <a:lnSpc>
                <a:spcPct val="120000"/>
              </a:lnSpc>
              <a:spcBef>
                <a:spcPts val="0"/>
              </a:spcBef>
              <a:buNone/>
            </a:pPr>
            <a:endParaRPr lang="en-US" altLang="en-US" sz="2600" dirty="0">
              <a:latin typeface="Arial Narrow" panose="020B0606020202030204" pitchFamily="34" charset="0"/>
            </a:endParaRPr>
          </a:p>
          <a:p>
            <a:pPr>
              <a:lnSpc>
                <a:spcPct val="120000"/>
              </a:lnSpc>
              <a:spcBef>
                <a:spcPts val="0"/>
              </a:spcBef>
            </a:pPr>
            <a:r>
              <a:rPr lang="en-US" altLang="en-US" sz="2600" dirty="0">
                <a:latin typeface="Arial Narrow" panose="020B0606020202030204" pitchFamily="34" charset="0"/>
              </a:rPr>
              <a:t>Will require extensive public </a:t>
            </a:r>
            <a:r>
              <a:rPr lang="en-US" altLang="en-US" sz="2600" dirty="0" smtClean="0">
                <a:latin typeface="Arial Narrow" panose="020B0606020202030204" pitchFamily="34" charset="0"/>
              </a:rPr>
              <a:t>engagement</a:t>
            </a:r>
          </a:p>
          <a:p>
            <a:pPr marL="0" indent="0">
              <a:lnSpc>
                <a:spcPct val="120000"/>
              </a:lnSpc>
              <a:spcBef>
                <a:spcPts val="0"/>
              </a:spcBef>
              <a:buNone/>
            </a:pPr>
            <a:endParaRPr lang="en-US" altLang="en-US" sz="2600" dirty="0">
              <a:latin typeface="Arial Narrow" panose="020B0606020202030204" pitchFamily="34" charset="0"/>
            </a:endParaRPr>
          </a:p>
          <a:p>
            <a:pPr>
              <a:lnSpc>
                <a:spcPct val="120000"/>
              </a:lnSpc>
              <a:spcBef>
                <a:spcPts val="0"/>
              </a:spcBef>
            </a:pPr>
            <a:r>
              <a:rPr lang="en-US" altLang="en-US" sz="2600" dirty="0">
                <a:latin typeface="Arial Narrow" panose="020B0606020202030204" pitchFamily="34" charset="0"/>
              </a:rPr>
              <a:t>Will require active monitoring to ensure the areas do not become re-occupied</a:t>
            </a:r>
            <a:r>
              <a:rPr lang="en-US" altLang="en-US" sz="2600" dirty="0" smtClean="0">
                <a:latin typeface="Arial Narrow" panose="020B0606020202030204" pitchFamily="34" charset="0"/>
              </a:rPr>
              <a:t>.</a:t>
            </a:r>
          </a:p>
          <a:p>
            <a:pPr marL="0" indent="0">
              <a:lnSpc>
                <a:spcPct val="120000"/>
              </a:lnSpc>
              <a:spcBef>
                <a:spcPts val="0"/>
              </a:spcBef>
              <a:buNone/>
            </a:pPr>
            <a:endParaRPr lang="en-US" altLang="en-US" sz="2600" dirty="0">
              <a:latin typeface="Arial Narrow" panose="020B0606020202030204" pitchFamily="34" charset="0"/>
            </a:endParaRPr>
          </a:p>
          <a:p>
            <a:pPr>
              <a:lnSpc>
                <a:spcPct val="120000"/>
              </a:lnSpc>
              <a:spcBef>
                <a:spcPts val="0"/>
              </a:spcBef>
            </a:pPr>
            <a:r>
              <a:rPr lang="en-US" altLang="en-US" sz="2600" dirty="0">
                <a:latin typeface="Arial Narrow" panose="020B0606020202030204" pitchFamily="34" charset="0"/>
              </a:rPr>
              <a:t>This can be less costly in the long run due to lower maintenance costs and reduced risk of exposure</a:t>
            </a:r>
          </a:p>
          <a:p>
            <a:pPr marL="0" lvl="1" indent="0">
              <a:lnSpc>
                <a:spcPct val="80000"/>
              </a:lnSpc>
              <a:buNone/>
            </a:pPr>
            <a:endParaRPr lang="en-US" sz="2400" dirty="0">
              <a:latin typeface="Arial Narrow" panose="020B0606020202030204" pitchFamily="34" charset="0"/>
            </a:endParaRPr>
          </a:p>
        </p:txBody>
      </p:sp>
    </p:spTree>
    <p:extLst>
      <p:ext uri="{BB962C8B-B14F-4D97-AF65-F5344CB8AC3E}">
        <p14:creationId xmlns:p14="http://schemas.microsoft.com/office/powerpoint/2010/main" val="2312239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310" y="478776"/>
            <a:ext cx="8229600" cy="602817"/>
          </a:xfrm>
        </p:spPr>
        <p:txBody>
          <a:bodyPr>
            <a:noAutofit/>
          </a:bodyPr>
          <a:lstStyle/>
          <a:p>
            <a:pPr marL="0" marR="0" lvl="1" indent="0" algn="ctr" defTabSz="457200" rtl="0" eaLnBrk="1" fontAlgn="auto" latinLnBrk="0" hangingPunct="1">
              <a:lnSpc>
                <a:spcPct val="80000"/>
              </a:lnSpc>
              <a:spcBef>
                <a:spcPct val="20000"/>
              </a:spcBef>
              <a:spcAft>
                <a:spcPts val="0"/>
              </a:spcAft>
              <a:tabLst/>
              <a:defRPr/>
            </a:pPr>
            <a:r>
              <a:rPr lang="en-US" altLang="en-US" sz="3200" b="1" dirty="0">
                <a:latin typeface="Arial Narrow" panose="020B0606020202030204" pitchFamily="34" charset="0"/>
              </a:rPr>
              <a:t>The </a:t>
            </a:r>
            <a:r>
              <a:rPr lang="en-US" altLang="en-US" sz="3200" b="1" dirty="0" smtClean="0">
                <a:latin typeface="Arial Narrow" panose="020B0606020202030204" pitchFamily="34" charset="0"/>
              </a:rPr>
              <a:t>need </a:t>
            </a:r>
            <a:r>
              <a:rPr lang="en-US" altLang="en-US" sz="3200" b="1" dirty="0">
                <a:latin typeface="Arial Narrow" panose="020B0606020202030204" pitchFamily="34" charset="0"/>
              </a:rPr>
              <a:t>for </a:t>
            </a:r>
            <a:r>
              <a:rPr lang="en-US" altLang="en-US" sz="3200" b="1" dirty="0" smtClean="0">
                <a:latin typeface="Arial Narrow" panose="020B0606020202030204" pitchFamily="34" charset="0"/>
              </a:rPr>
              <a:t>Remediation</a:t>
            </a:r>
            <a:r>
              <a:rPr kumimoji="0" lang="en-ZA" sz="3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r>
            <a:br>
              <a:rPr kumimoji="0" lang="en-ZA" sz="3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br>
            <a:r>
              <a:rPr lang="en-ZA" sz="3200" kern="1200" dirty="0">
                <a:solidFill>
                  <a:prstClr val="black"/>
                </a:solidFill>
                <a:latin typeface="Arial Narrow" panose="020B0606020202030204" pitchFamily="34" charset="0"/>
                <a:ea typeface="+mn-ea"/>
                <a:cs typeface="+mn-cs"/>
              </a:rPr>
              <a:t/>
            </a:r>
            <a:br>
              <a:rPr lang="en-ZA" sz="3200" kern="1200" dirty="0">
                <a:solidFill>
                  <a:prstClr val="black"/>
                </a:solidFill>
                <a:latin typeface="Arial Narrow" panose="020B0606020202030204" pitchFamily="34" charset="0"/>
                <a:ea typeface="+mn-ea"/>
                <a:cs typeface="+mn-cs"/>
              </a:rPr>
            </a:br>
            <a:r>
              <a:rPr lang="en-ZA" sz="2000" kern="1200" dirty="0" smtClean="0">
                <a:solidFill>
                  <a:prstClr val="black"/>
                </a:solidFill>
                <a:latin typeface="Comic Sans MS" panose="030F0702030302020204" pitchFamily="66" charset="0"/>
                <a:ea typeface="+mn-ea"/>
                <a:cs typeface="+mn-cs"/>
              </a:rPr>
              <a:t>  </a:t>
            </a:r>
            <a:endParaRPr lang="en-US" sz="4400" b="1" kern="1200" dirty="0">
              <a:ln>
                <a:solidFill>
                  <a:schemeClr val="accent5">
                    <a:lumMod val="40000"/>
                    <a:lumOff val="60000"/>
                  </a:schemeClr>
                </a:solidFill>
              </a:ln>
              <a:solidFill>
                <a:srgbClr val="008000"/>
              </a:solidFill>
              <a:latin typeface="Arial Narrow" panose="020B0606020202030204" pitchFamily="34" charset="0"/>
              <a:ea typeface="+mj-ea"/>
              <a:cs typeface="+mj-cs"/>
            </a:endParaRPr>
          </a:p>
        </p:txBody>
      </p:sp>
      <p:pic>
        <p:nvPicPr>
          <p:cNvPr id="4" name="Picture 6" descr="GEDC04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1" y="860195"/>
            <a:ext cx="4249102" cy="4020415"/>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734378" y="860194"/>
            <a:ext cx="3894774" cy="378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Arial Narrow" panose="020B0606020202030204" pitchFamily="34" charset="0"/>
              </a:rPr>
              <a:t>Affected communities are located in rural areas where roads are not tarred  &amp; dust generation is the most common way of migration of asbestos fibres</a:t>
            </a:r>
          </a:p>
          <a:p>
            <a:pPr marL="0" marR="0" lvl="0" indent="0" algn="l" defTabSz="914400" rtl="0" eaLnBrk="1" fontAlgn="base" latinLnBrk="0" hangingPunct="1">
              <a:lnSpc>
                <a:spcPct val="100000"/>
              </a:lnSpc>
              <a:spcBef>
                <a:spcPts val="0"/>
              </a:spcBef>
              <a:spcAft>
                <a:spcPct val="0"/>
              </a:spcAft>
              <a:buClrTx/>
              <a:buSzTx/>
              <a:buNone/>
              <a:tabLst/>
              <a:defRPr/>
            </a:pPr>
            <a:endParaRPr kumimoji="0" lang="en-US" altLang="en-US" sz="2000" b="0" i="0" u="none" strike="noStrike" kern="0" cap="none" spc="0" normalizeH="0" baseline="0" noProof="0" dirty="0" smtClean="0">
              <a:ln>
                <a:noFill/>
              </a:ln>
              <a:solidFill>
                <a:srgbClr val="000000"/>
              </a:solidFill>
              <a:effectLst/>
              <a:uLnTx/>
              <a:uFillTx/>
              <a:latin typeface="Arial Narrow" panose="020B0606020202030204" pitchFamily="34" charset="0"/>
            </a:endParaRP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Arial Narrow" panose="020B0606020202030204" pitchFamily="34" charset="0"/>
              </a:rPr>
              <a:t>Rehabilitated roads will reduce the release of asbestos fibres into the atmosphere, hence reducing exposure to asbestos</a:t>
            </a:r>
          </a:p>
        </p:txBody>
      </p:sp>
    </p:spTree>
    <p:extLst>
      <p:ext uri="{BB962C8B-B14F-4D97-AF65-F5344CB8AC3E}">
        <p14:creationId xmlns:p14="http://schemas.microsoft.com/office/powerpoint/2010/main" val="363652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3" y="274638"/>
            <a:ext cx="8229600" cy="602817"/>
          </a:xfrm>
        </p:spPr>
        <p:txBody>
          <a:bodyPr>
            <a:noAutofit/>
          </a:bodyPr>
          <a:lstStyle/>
          <a:p>
            <a:pPr marL="0" marR="0" lvl="1" indent="0" algn="ctr" defTabSz="457200" rtl="0" eaLnBrk="1" fontAlgn="auto" latinLnBrk="0" hangingPunct="1">
              <a:lnSpc>
                <a:spcPct val="80000"/>
              </a:lnSpc>
              <a:spcBef>
                <a:spcPct val="20000"/>
              </a:spcBef>
              <a:spcAft>
                <a:spcPts val="0"/>
              </a:spcAft>
              <a:tabLst/>
              <a:defRPr/>
            </a:pPr>
            <a: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
            <a:b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br>
            <a:r>
              <a:rPr lang="en-US" altLang="en-US" sz="3200" b="1" dirty="0">
                <a:latin typeface="Arial Narrow" panose="020B0606020202030204" pitchFamily="34" charset="0"/>
              </a:rPr>
              <a:t>The Need for Rehabilitation: Cont…</a:t>
            </a:r>
            <a:r>
              <a:rPr lang="en-ZA" sz="3200" kern="1200" dirty="0">
                <a:solidFill>
                  <a:prstClr val="black"/>
                </a:solidFill>
                <a:latin typeface="Arial Narrow" panose="020B0606020202030204" pitchFamily="34" charset="0"/>
                <a:ea typeface="+mn-ea"/>
                <a:cs typeface="+mn-cs"/>
              </a:rPr>
              <a:t/>
            </a:r>
            <a:br>
              <a:rPr lang="en-ZA" sz="3200" kern="1200" dirty="0">
                <a:solidFill>
                  <a:prstClr val="black"/>
                </a:solidFill>
                <a:latin typeface="Arial Narrow" panose="020B0606020202030204" pitchFamily="34" charset="0"/>
                <a:ea typeface="+mn-ea"/>
                <a:cs typeface="+mn-cs"/>
              </a:rPr>
            </a:br>
            <a:r>
              <a:rPr lang="en-ZA" sz="2400" kern="1200" dirty="0" smtClean="0">
                <a:solidFill>
                  <a:prstClr val="black"/>
                </a:solidFill>
                <a:latin typeface="Arial Narrow" panose="020B0606020202030204" pitchFamily="34" charset="0"/>
                <a:ea typeface="+mn-ea"/>
                <a:cs typeface="+mn-cs"/>
              </a:rPr>
              <a:t>  </a:t>
            </a:r>
            <a:endParaRPr lang="en-US" sz="2400" kern="1200" dirty="0">
              <a:ln>
                <a:solidFill>
                  <a:schemeClr val="accent5">
                    <a:lumMod val="40000"/>
                    <a:lumOff val="60000"/>
                  </a:schemeClr>
                </a:solidFill>
              </a:ln>
              <a:solidFill>
                <a:srgbClr val="008000"/>
              </a:solidFill>
              <a:latin typeface="Arial Narrow" panose="020B0606020202030204" pitchFamily="34" charset="0"/>
              <a:ea typeface="+mj-ea"/>
              <a:cs typeface="+mj-cs"/>
            </a:endParaRPr>
          </a:p>
        </p:txBody>
      </p:sp>
      <p:pic>
        <p:nvPicPr>
          <p:cNvPr id="4" name="Content Placeholder 4" descr="DSC01737"/>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91528"/>
            <a:ext cx="4114800" cy="417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214313" y="1000125"/>
            <a:ext cx="4286250" cy="396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Arial Narrow" panose="020B0606020202030204" pitchFamily="34" charset="0"/>
              </a:rPr>
              <a:t>Houses, churches, clinics and other infrastructure have been constructed from asbestos contaminated soils and materials exposing populations to asbestos on a daily basis and remediation of these facilities would help significantly. </a:t>
            </a:r>
          </a:p>
        </p:txBody>
      </p:sp>
    </p:spTree>
    <p:extLst>
      <p:ext uri="{BB962C8B-B14F-4D97-AF65-F5344CB8AC3E}">
        <p14:creationId xmlns:p14="http://schemas.microsoft.com/office/powerpoint/2010/main" val="3260618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3" y="274638"/>
            <a:ext cx="8229600" cy="602817"/>
          </a:xfrm>
        </p:spPr>
        <p:txBody>
          <a:bodyPr>
            <a:noAutofit/>
          </a:bodyPr>
          <a:lstStyle/>
          <a:p>
            <a:pPr marL="0" marR="0" lvl="1" indent="0" algn="ctr" defTabSz="457200" rtl="0" eaLnBrk="1" fontAlgn="auto" latinLnBrk="0" hangingPunct="1">
              <a:lnSpc>
                <a:spcPct val="80000"/>
              </a:lnSpc>
              <a:spcBef>
                <a:spcPct val="20000"/>
              </a:spcBef>
              <a:spcAft>
                <a:spcPts val="0"/>
              </a:spcAft>
              <a:tabLst/>
              <a:defRPr/>
            </a:pPr>
            <a: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
            <a:b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br>
            <a:r>
              <a:rPr lang="en-ZA" sz="2000" kern="1200" dirty="0">
                <a:solidFill>
                  <a:prstClr val="black"/>
                </a:solidFill>
                <a:latin typeface="Comic Sans MS" panose="030F0702030302020204" pitchFamily="66" charset="0"/>
                <a:ea typeface="+mn-ea"/>
                <a:cs typeface="+mn-cs"/>
              </a:rPr>
              <a:t/>
            </a:r>
            <a:br>
              <a:rPr lang="en-ZA" sz="2000" kern="1200" dirty="0">
                <a:solidFill>
                  <a:prstClr val="black"/>
                </a:solidFill>
                <a:latin typeface="Comic Sans MS" panose="030F0702030302020204" pitchFamily="66" charset="0"/>
                <a:ea typeface="+mn-ea"/>
                <a:cs typeface="+mn-cs"/>
              </a:rPr>
            </a:br>
            <a:r>
              <a:rPr lang="en-ZA" sz="2000" kern="1200" dirty="0" smtClean="0">
                <a:solidFill>
                  <a:prstClr val="black"/>
                </a:solidFill>
                <a:latin typeface="Comic Sans MS" panose="030F0702030302020204" pitchFamily="66" charset="0"/>
                <a:ea typeface="+mn-ea"/>
                <a:cs typeface="+mn-cs"/>
              </a:rPr>
              <a:t>   </a:t>
            </a:r>
            <a:r>
              <a:rPr lang="en-US" altLang="en-US" sz="3200" b="1" dirty="0"/>
              <a:t>The Need for Rehabilitation: Cont…</a:t>
            </a:r>
            <a:r>
              <a:rPr kumimoji="0" lang="en-ZA" sz="3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r>
            <a:br>
              <a:rPr kumimoji="0" lang="en-ZA" sz="3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br>
            <a:endParaRPr lang="en-US" sz="3200" b="1" kern="1200" dirty="0">
              <a:ln>
                <a:solidFill>
                  <a:schemeClr val="accent5">
                    <a:lumMod val="40000"/>
                    <a:lumOff val="60000"/>
                  </a:schemeClr>
                </a:solidFill>
              </a:ln>
              <a:solidFill>
                <a:srgbClr val="008000"/>
              </a:solidFill>
              <a:latin typeface="Arial Narrow" panose="020B0606020202030204" pitchFamily="34" charset="0"/>
              <a:ea typeface="+mj-ea"/>
              <a:cs typeface="+mj-cs"/>
            </a:endParaRPr>
          </a:p>
        </p:txBody>
      </p:sp>
      <p:pic>
        <p:nvPicPr>
          <p:cNvPr id="5" name="Content Placeholder 4"/>
          <p:cNvPicPr>
            <a:picLocks noGrp="1" noChangeAspect="1"/>
          </p:cNvPicPr>
          <p:nvPr>
            <p:ph idx="1"/>
          </p:nvPr>
        </p:nvPicPr>
        <p:blipFill>
          <a:blip r:embed="rId3"/>
          <a:stretch>
            <a:fillRect/>
          </a:stretch>
        </p:blipFill>
        <p:spPr>
          <a:xfrm>
            <a:off x="685118" y="823423"/>
            <a:ext cx="3886881" cy="4090987"/>
          </a:xfrm>
          <a:prstGeom prst="rect">
            <a:avLst/>
          </a:prstGeom>
        </p:spPr>
      </p:pic>
      <p:pic>
        <p:nvPicPr>
          <p:cNvPr id="4" name="Picture 2" descr="C:\Documents and Settings\MMoseki\Desktop\2010_2011 File\Asbestos\Contaminated Scho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652" y="877455"/>
            <a:ext cx="3500438" cy="403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94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3" y="274638"/>
            <a:ext cx="8229600" cy="602817"/>
          </a:xfrm>
        </p:spPr>
        <p:txBody>
          <a:bodyPr>
            <a:noAutofit/>
          </a:bodyPr>
          <a:lstStyle/>
          <a:p>
            <a:pPr marL="0" marR="0" lvl="1" indent="0" algn="ctr" defTabSz="457200" rtl="0" eaLnBrk="1" fontAlgn="auto" latinLnBrk="0" hangingPunct="1">
              <a:lnSpc>
                <a:spcPct val="80000"/>
              </a:lnSpc>
              <a:spcBef>
                <a:spcPct val="20000"/>
              </a:spcBef>
              <a:spcAft>
                <a:spcPts val="0"/>
              </a:spcAft>
              <a:tabLst/>
              <a:defRPr/>
            </a:pPr>
            <a: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
            <a:b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br>
            <a:r>
              <a:rPr lang="en-US" altLang="en-US" sz="4400" dirty="0">
                <a:solidFill>
                  <a:schemeClr val="tx1"/>
                </a:solidFill>
                <a:latin typeface="Arial Narrow" panose="020B0606020202030204" pitchFamily="34" charset="0"/>
              </a:rPr>
              <a:t>Conclusion</a:t>
            </a:r>
            <a:endParaRPr lang="en-US" sz="4400" b="1" kern="1200" dirty="0">
              <a:ln>
                <a:solidFill>
                  <a:schemeClr val="accent5">
                    <a:lumMod val="40000"/>
                    <a:lumOff val="60000"/>
                  </a:schemeClr>
                </a:solidFill>
              </a:ln>
              <a:solidFill>
                <a:schemeClr val="tx1"/>
              </a:solidFill>
              <a:latin typeface="Arial Narrow" panose="020B0606020202030204" pitchFamily="34" charset="0"/>
              <a:ea typeface="+mj-ea"/>
              <a:cs typeface="+mj-cs"/>
            </a:endParaRPr>
          </a:p>
        </p:txBody>
      </p:sp>
      <p:sp>
        <p:nvSpPr>
          <p:cNvPr id="3" name="Content Placeholder 2"/>
          <p:cNvSpPr>
            <a:spLocks noGrp="1"/>
          </p:cNvSpPr>
          <p:nvPr>
            <p:ph idx="1"/>
          </p:nvPr>
        </p:nvSpPr>
        <p:spPr>
          <a:xfrm>
            <a:off x="457200" y="877455"/>
            <a:ext cx="8229600" cy="4091709"/>
          </a:xfrm>
        </p:spPr>
        <p:txBody>
          <a:bodyPr>
            <a:normAutofit fontScale="62500" lnSpcReduction="20000"/>
          </a:bodyPr>
          <a:lstStyle/>
          <a:p>
            <a:pPr>
              <a:lnSpc>
                <a:spcPct val="120000"/>
              </a:lnSpc>
              <a:spcBef>
                <a:spcPts val="0"/>
              </a:spcBef>
            </a:pPr>
            <a:r>
              <a:rPr lang="en-US" altLang="en-US" sz="2900" dirty="0">
                <a:latin typeface="Arial Narrow" panose="020B0606020202030204" pitchFamily="34" charset="0"/>
              </a:rPr>
              <a:t>It should be noted that there is neither a cure nor medication to elongate the lives of ARD sufferers with exception of prevention through remediation and/or </a:t>
            </a:r>
            <a:r>
              <a:rPr lang="en-US" altLang="en-US" sz="2900" dirty="0" smtClean="0">
                <a:latin typeface="Arial Narrow" panose="020B0606020202030204" pitchFamily="34" charset="0"/>
              </a:rPr>
              <a:t>relocation.</a:t>
            </a:r>
          </a:p>
          <a:p>
            <a:pPr marL="0" indent="0">
              <a:lnSpc>
                <a:spcPct val="120000"/>
              </a:lnSpc>
              <a:spcBef>
                <a:spcPts val="0"/>
              </a:spcBef>
              <a:buNone/>
            </a:pPr>
            <a:endParaRPr lang="en-US" altLang="en-US" sz="2900" dirty="0">
              <a:latin typeface="Arial Narrow" panose="020B0606020202030204" pitchFamily="34" charset="0"/>
            </a:endParaRPr>
          </a:p>
          <a:p>
            <a:pPr>
              <a:lnSpc>
                <a:spcPct val="120000"/>
              </a:lnSpc>
              <a:spcBef>
                <a:spcPts val="0"/>
              </a:spcBef>
            </a:pPr>
            <a:r>
              <a:rPr lang="en-US" altLang="en-US" sz="2900" dirty="0">
                <a:latin typeface="Arial Narrow" panose="020B0606020202030204" pitchFamily="34" charset="0"/>
              </a:rPr>
              <a:t>According to the study, the latency of Mesothelioma is about 30 – 40 years and it takes about one year from the time the symptoms of Mesothelioma starts to show for a person to </a:t>
            </a:r>
            <a:r>
              <a:rPr lang="en-US" altLang="en-US" sz="2900" dirty="0" smtClean="0">
                <a:latin typeface="Arial Narrow" panose="020B0606020202030204" pitchFamily="34" charset="0"/>
              </a:rPr>
              <a:t>die.</a:t>
            </a:r>
          </a:p>
          <a:p>
            <a:pPr marL="0" indent="0">
              <a:lnSpc>
                <a:spcPct val="120000"/>
              </a:lnSpc>
              <a:spcBef>
                <a:spcPts val="0"/>
              </a:spcBef>
              <a:buNone/>
            </a:pPr>
            <a:endParaRPr lang="en-US" altLang="en-US" sz="2900" dirty="0">
              <a:latin typeface="Arial Narrow" panose="020B0606020202030204" pitchFamily="34" charset="0"/>
            </a:endParaRPr>
          </a:p>
          <a:p>
            <a:pPr>
              <a:lnSpc>
                <a:spcPct val="120000"/>
              </a:lnSpc>
              <a:spcBef>
                <a:spcPts val="0"/>
              </a:spcBef>
            </a:pPr>
            <a:r>
              <a:rPr lang="en-US" altLang="en-US" sz="2900" dirty="0">
                <a:latin typeface="Arial Narrow" panose="020B0606020202030204" pitchFamily="34" charset="0"/>
              </a:rPr>
              <a:t>Unlike most terminal diseases which can be avoided, communities exposed to asbestos are very poor with little choices in terms of relocation hence require Government </a:t>
            </a:r>
            <a:r>
              <a:rPr lang="en-US" altLang="en-US" sz="2900" dirty="0" smtClean="0">
                <a:latin typeface="Arial Narrow" panose="020B0606020202030204" pitchFamily="34" charset="0"/>
              </a:rPr>
              <a:t>intervention.</a:t>
            </a:r>
          </a:p>
          <a:p>
            <a:pPr marL="0" indent="0">
              <a:lnSpc>
                <a:spcPct val="120000"/>
              </a:lnSpc>
              <a:spcBef>
                <a:spcPts val="0"/>
              </a:spcBef>
              <a:buNone/>
            </a:pPr>
            <a:endParaRPr lang="en-US" altLang="en-US" sz="2900" dirty="0">
              <a:latin typeface="Arial Narrow" panose="020B0606020202030204" pitchFamily="34" charset="0"/>
            </a:endParaRPr>
          </a:p>
          <a:p>
            <a:pPr>
              <a:lnSpc>
                <a:spcPct val="120000"/>
              </a:lnSpc>
              <a:spcBef>
                <a:spcPts val="0"/>
              </a:spcBef>
            </a:pPr>
            <a:r>
              <a:rPr lang="en-GB" sz="2900" dirty="0">
                <a:latin typeface="Arial Narrow" panose="020B0606020202030204" pitchFamily="34" charset="0"/>
              </a:rPr>
              <a:t>The findings of the Secondary Asbestos Remediation Plan and Funding Model study </a:t>
            </a:r>
            <a:r>
              <a:rPr lang="en-GB" sz="2900" dirty="0" smtClean="0">
                <a:latin typeface="Arial Narrow" panose="020B0606020202030204" pitchFamily="34" charset="0"/>
              </a:rPr>
              <a:t>has been approved by Cabinet </a:t>
            </a:r>
          </a:p>
          <a:p>
            <a:pPr marL="0" indent="0">
              <a:lnSpc>
                <a:spcPct val="120000"/>
              </a:lnSpc>
              <a:spcBef>
                <a:spcPts val="0"/>
              </a:spcBef>
              <a:buNone/>
            </a:pPr>
            <a:endParaRPr lang="en-US" altLang="en-US" sz="2900" dirty="0" smtClean="0">
              <a:latin typeface="Arial Narrow" panose="020B0606020202030204" pitchFamily="34" charset="0"/>
            </a:endParaRPr>
          </a:p>
          <a:p>
            <a:pPr>
              <a:lnSpc>
                <a:spcPct val="120000"/>
              </a:lnSpc>
              <a:spcBef>
                <a:spcPts val="0"/>
              </a:spcBef>
            </a:pPr>
            <a:r>
              <a:rPr lang="en-GB" sz="2900" dirty="0" smtClean="0">
                <a:latin typeface="Arial Narrow" panose="020B0606020202030204" pitchFamily="34" charset="0"/>
              </a:rPr>
              <a:t>The implementation of the SARP is underway</a:t>
            </a:r>
            <a:endParaRPr lang="en-US" sz="2400" dirty="0">
              <a:latin typeface="Arial Narrow" panose="020B0606020202030204" pitchFamily="34" charset="0"/>
            </a:endParaRPr>
          </a:p>
        </p:txBody>
      </p:sp>
    </p:spTree>
    <p:extLst>
      <p:ext uri="{BB962C8B-B14F-4D97-AF65-F5344CB8AC3E}">
        <p14:creationId xmlns:p14="http://schemas.microsoft.com/office/powerpoint/2010/main" val="264112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2800350" y="114301"/>
            <a:ext cx="4914900" cy="6743700"/>
          </a:xfrm>
          <a:prstGeom prst="rect">
            <a:avLst/>
          </a:prstGeom>
        </p:spPr>
      </p:pic>
    </p:spTree>
    <p:extLst>
      <p:ext uri="{BB962C8B-B14F-4D97-AF65-F5344CB8AC3E}">
        <p14:creationId xmlns:p14="http://schemas.microsoft.com/office/powerpoint/2010/main" val="2708063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3" y="274638"/>
            <a:ext cx="8229600" cy="602817"/>
          </a:xfrm>
        </p:spPr>
        <p:txBody>
          <a:bodyPr>
            <a:noAutofit/>
          </a:bodyPr>
          <a:lstStyle/>
          <a:p>
            <a:pPr marL="0" marR="0" lvl="1" indent="0" defTabSz="457200" rtl="0" eaLnBrk="1" fontAlgn="auto" latinLnBrk="0" hangingPunct="1">
              <a:lnSpc>
                <a:spcPct val="80000"/>
              </a:lnSpc>
              <a:spcBef>
                <a:spcPct val="20000"/>
              </a:spcBef>
              <a:spcAft>
                <a:spcPts val="0"/>
              </a:spcAft>
              <a:tabLst/>
              <a:defRPr/>
            </a:pPr>
            <a: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
            <a:b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br>
            <a:endParaRPr lang="en-US" sz="2400" b="1" kern="1200" dirty="0">
              <a:ln>
                <a:solidFill>
                  <a:schemeClr val="accent5">
                    <a:lumMod val="40000"/>
                    <a:lumOff val="60000"/>
                  </a:schemeClr>
                </a:solidFill>
              </a:ln>
              <a:solidFill>
                <a:srgbClr val="008000"/>
              </a:solidFill>
              <a:latin typeface="Arial Narrow" panose="020B0606020202030204" pitchFamily="34" charset="0"/>
              <a:ea typeface="+mj-ea"/>
              <a:cs typeface="+mj-cs"/>
            </a:endParaRPr>
          </a:p>
        </p:txBody>
      </p:sp>
      <p:pic>
        <p:nvPicPr>
          <p:cNvPr id="5" name="Content Placeholder 4"/>
          <p:cNvPicPr>
            <a:picLocks noGrp="1" noChangeAspect="1"/>
          </p:cNvPicPr>
          <p:nvPr>
            <p:ph idx="1"/>
          </p:nvPr>
        </p:nvPicPr>
        <p:blipFill>
          <a:blip r:embed="rId3"/>
          <a:stretch>
            <a:fillRect/>
          </a:stretch>
        </p:blipFill>
        <p:spPr>
          <a:xfrm>
            <a:off x="982980" y="1417320"/>
            <a:ext cx="6755130" cy="4103370"/>
          </a:xfrm>
          <a:prstGeom prst="rect">
            <a:avLst/>
          </a:prstGeom>
        </p:spPr>
      </p:pic>
      <p:pic>
        <p:nvPicPr>
          <p:cNvPr id="4" name="Picture 3"/>
          <p:cNvPicPr>
            <a:picLocks noChangeAspect="1"/>
          </p:cNvPicPr>
          <p:nvPr/>
        </p:nvPicPr>
        <p:blipFill>
          <a:blip r:embed="rId4"/>
          <a:stretch>
            <a:fillRect/>
          </a:stretch>
        </p:blipFill>
        <p:spPr>
          <a:xfrm>
            <a:off x="-131471" y="-134974"/>
            <a:ext cx="9275472" cy="1689454"/>
          </a:xfrm>
          <a:prstGeom prst="rect">
            <a:avLst/>
          </a:prstGeom>
        </p:spPr>
      </p:pic>
    </p:spTree>
    <p:extLst>
      <p:ext uri="{BB962C8B-B14F-4D97-AF65-F5344CB8AC3E}">
        <p14:creationId xmlns:p14="http://schemas.microsoft.com/office/powerpoint/2010/main" val="695154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4702175" y="1579563"/>
            <a:ext cx="4133850" cy="3746817"/>
          </a:xfrm>
        </p:spPr>
        <p:txBody>
          <a:bodyPr/>
          <a:lstStyle/>
          <a:p>
            <a:pPr marL="0" indent="0" eaLnBrk="1" hangingPunct="1">
              <a:buNone/>
            </a:pPr>
            <a:r>
              <a:rPr lang="en-US" altLang="en-US" dirty="0" smtClean="0">
                <a:solidFill>
                  <a:schemeClr val="bg1"/>
                </a:solidFill>
              </a:rPr>
              <a:t>Dr. Mpho Tshitangoni</a:t>
            </a:r>
          </a:p>
          <a:p>
            <a:pPr marL="0" indent="0" eaLnBrk="1" hangingPunct="1">
              <a:buNone/>
            </a:pPr>
            <a:r>
              <a:rPr lang="en-US" altLang="en-US" sz="2400" dirty="0" smtClean="0">
                <a:solidFill>
                  <a:schemeClr val="bg1"/>
                </a:solidFill>
              </a:rPr>
              <a:t>Director: Land Remediation</a:t>
            </a:r>
          </a:p>
          <a:p>
            <a:pPr marL="0" indent="0" eaLnBrk="1" hangingPunct="1">
              <a:buNone/>
            </a:pPr>
            <a:r>
              <a:rPr lang="en-US" altLang="en-US" sz="2400" dirty="0" smtClean="0">
                <a:solidFill>
                  <a:schemeClr val="bg1"/>
                </a:solidFill>
              </a:rPr>
              <a:t>012 399 9793/083 233 5926</a:t>
            </a:r>
          </a:p>
        </p:txBody>
      </p:sp>
      <p:pic>
        <p:nvPicPr>
          <p:cNvPr id="3" name="Picture 2" descr="C:\Users\Mtha\POWERPOINT ANIMATIONS AND CLIPS\question_mark_serious_thinker_150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72301" y="3291840"/>
            <a:ext cx="2010728" cy="217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13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2817"/>
          </a:xfrm>
        </p:spPr>
        <p:txBody>
          <a:bodyPr>
            <a:noAutofit/>
          </a:bodyPr>
          <a:lstStyle/>
          <a:p>
            <a:pPr lvl="1" algn="ctr" defTabSz="457200" rtl="0">
              <a:spcBef>
                <a:spcPct val="0"/>
              </a:spcBef>
            </a:pPr>
            <a:r>
              <a:rPr lang="en-US" altLang="en-US" sz="4400" b="1" dirty="0" smtClean="0">
                <a:latin typeface="Arial Narrow" panose="020B0606020202030204" pitchFamily="34" charset="0"/>
              </a:rPr>
              <a:t>Presentation outline</a:t>
            </a:r>
            <a:endParaRPr lang="en-US" sz="4400" kern="1200" dirty="0">
              <a:ln>
                <a:solidFill>
                  <a:schemeClr val="accent5">
                    <a:lumMod val="40000"/>
                    <a:lumOff val="60000"/>
                  </a:schemeClr>
                </a:solidFill>
              </a:ln>
              <a:solidFill>
                <a:srgbClr val="008000"/>
              </a:solidFill>
              <a:latin typeface="Arial Narrow" panose="020B0606020202030204" pitchFamily="34" charset="0"/>
              <a:ea typeface="+mj-ea"/>
              <a:cs typeface="+mj-cs"/>
            </a:endParaRPr>
          </a:p>
        </p:txBody>
      </p:sp>
      <p:sp>
        <p:nvSpPr>
          <p:cNvPr id="4" name="Content Placeholder 4"/>
          <p:cNvSpPr>
            <a:spLocks noGrp="1"/>
          </p:cNvSpPr>
          <p:nvPr>
            <p:ph idx="1"/>
          </p:nvPr>
        </p:nvSpPr>
        <p:spPr>
          <a:xfrm>
            <a:off x="457200" y="877888"/>
            <a:ext cx="4226560" cy="4090987"/>
          </a:xfrm>
        </p:spPr>
        <p:txBody>
          <a:bodyPr>
            <a:normAutofit fontScale="92500"/>
          </a:bodyPr>
          <a:lstStyle/>
          <a:p>
            <a:pPr>
              <a:buFont typeface="Wingdings" panose="05000000000000000000" pitchFamily="2" charset="2"/>
              <a:buChar char="§"/>
            </a:pPr>
            <a:r>
              <a:rPr lang="en-ZA" sz="3200" dirty="0" smtClean="0">
                <a:latin typeface="Arial Narrow" pitchFamily="34" charset="0"/>
              </a:rPr>
              <a:t>Introduction</a:t>
            </a:r>
          </a:p>
          <a:p>
            <a:pPr>
              <a:buFont typeface="Wingdings" panose="05000000000000000000" pitchFamily="2" charset="2"/>
              <a:buChar char="§"/>
            </a:pPr>
            <a:r>
              <a:rPr lang="en-ZA" dirty="0" smtClean="0">
                <a:latin typeface="Arial Narrow" pitchFamily="34" charset="0"/>
              </a:rPr>
              <a:t>Findings of the Secondary Asbestos Remediation Plan(SARP)</a:t>
            </a:r>
            <a:endParaRPr lang="en-ZA" sz="3200" dirty="0" smtClean="0">
              <a:latin typeface="Arial Narrow" pitchFamily="34" charset="0"/>
            </a:endParaRPr>
          </a:p>
          <a:p>
            <a:pPr>
              <a:buFont typeface="Wingdings" panose="05000000000000000000" pitchFamily="2" charset="2"/>
              <a:buChar char="§"/>
            </a:pPr>
            <a:r>
              <a:rPr lang="en-ZA" sz="3200" dirty="0" smtClean="0">
                <a:latin typeface="Arial Narrow" pitchFamily="34" charset="0"/>
              </a:rPr>
              <a:t>Remediation options</a:t>
            </a:r>
          </a:p>
          <a:p>
            <a:pPr>
              <a:buFont typeface="Wingdings" panose="05000000000000000000" pitchFamily="2" charset="2"/>
              <a:buChar char="§"/>
            </a:pPr>
            <a:r>
              <a:rPr lang="en-ZA" sz="3200" dirty="0" smtClean="0">
                <a:latin typeface="Arial Narrow" pitchFamily="34" charset="0"/>
              </a:rPr>
              <a:t>The need for remediation</a:t>
            </a:r>
          </a:p>
          <a:p>
            <a:pPr>
              <a:buFont typeface="Wingdings" panose="05000000000000000000" pitchFamily="2" charset="2"/>
              <a:buChar char="§"/>
            </a:pPr>
            <a:r>
              <a:rPr lang="en-ZA" sz="3200" dirty="0" smtClean="0">
                <a:latin typeface="Arial Narrow" pitchFamily="34" charset="0"/>
              </a:rPr>
              <a:t>Conclusion</a:t>
            </a:r>
          </a:p>
          <a:p>
            <a:endParaRPr lang="en-ZA"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760" y="990599"/>
            <a:ext cx="4460240" cy="3978275"/>
          </a:xfrm>
          <a:prstGeom prst="rect">
            <a:avLst/>
          </a:prstGeom>
        </p:spPr>
      </p:pic>
    </p:spTree>
    <p:extLst>
      <p:ext uri="{BB962C8B-B14F-4D97-AF65-F5344CB8AC3E}">
        <p14:creationId xmlns:p14="http://schemas.microsoft.com/office/powerpoint/2010/main" val="255909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2817"/>
          </a:xfrm>
        </p:spPr>
        <p:txBody>
          <a:bodyPr>
            <a:noAutofit/>
          </a:bodyPr>
          <a:lstStyle/>
          <a:p>
            <a:pPr lvl="1" algn="ctr" defTabSz="457200" rtl="0">
              <a:spcBef>
                <a:spcPct val="0"/>
              </a:spcBef>
            </a:pPr>
            <a:r>
              <a:rPr lang="en-US" altLang="en-US" sz="4400" b="1" dirty="0" smtClean="0">
                <a:latin typeface="Arial Narrow" panose="020B0606020202030204" pitchFamily="34" charset="0"/>
              </a:rPr>
              <a:t>Introduction</a:t>
            </a:r>
            <a:endParaRPr lang="en-US" sz="4400" kern="1200" dirty="0">
              <a:ln>
                <a:solidFill>
                  <a:schemeClr val="accent5">
                    <a:lumMod val="40000"/>
                    <a:lumOff val="60000"/>
                  </a:schemeClr>
                </a:solidFill>
              </a:ln>
              <a:solidFill>
                <a:srgbClr val="008000"/>
              </a:solidFill>
              <a:latin typeface="Arial Narrow" panose="020B0606020202030204" pitchFamily="34" charset="0"/>
              <a:ea typeface="+mj-ea"/>
              <a:cs typeface="+mj-cs"/>
            </a:endParaRPr>
          </a:p>
        </p:txBody>
      </p:sp>
      <p:sp>
        <p:nvSpPr>
          <p:cNvPr id="3" name="Content Placeholder 2"/>
          <p:cNvSpPr>
            <a:spLocks noGrp="1"/>
          </p:cNvSpPr>
          <p:nvPr>
            <p:ph idx="1"/>
          </p:nvPr>
        </p:nvSpPr>
        <p:spPr>
          <a:xfrm>
            <a:off x="457200" y="877455"/>
            <a:ext cx="8229600" cy="4091709"/>
          </a:xfrm>
        </p:spPr>
        <p:txBody>
          <a:bodyPr>
            <a:normAutofit fontScale="85000" lnSpcReduction="10000"/>
          </a:bodyPr>
          <a:lstStyle/>
          <a:p>
            <a:pPr>
              <a:lnSpc>
                <a:spcPct val="120000"/>
              </a:lnSpc>
              <a:spcBef>
                <a:spcPts val="0"/>
              </a:spcBef>
            </a:pPr>
            <a:r>
              <a:rPr lang="en-US" altLang="en-US" sz="2700" dirty="0">
                <a:latin typeface="Arial Narrow" panose="020B0606020202030204" pitchFamily="34" charset="0"/>
              </a:rPr>
              <a:t>DEA was tasked by </a:t>
            </a:r>
            <a:r>
              <a:rPr lang="en-US" altLang="en-US" sz="2700" dirty="0" smtClean="0">
                <a:latin typeface="Arial Narrow" panose="020B0606020202030204" pitchFamily="34" charset="0"/>
              </a:rPr>
              <a:t>Cabinet </a:t>
            </a:r>
            <a:r>
              <a:rPr lang="en-US" altLang="en-US" sz="2700" dirty="0">
                <a:latin typeface="Arial Narrow" panose="020B0606020202030204" pitchFamily="34" charset="0"/>
              </a:rPr>
              <a:t>in 2004 to undertake a study </a:t>
            </a:r>
            <a:r>
              <a:rPr lang="en-US" altLang="en-US" sz="2700" dirty="0" smtClean="0">
                <a:latin typeface="Arial Narrow" panose="020B0606020202030204" pitchFamily="34" charset="0"/>
              </a:rPr>
              <a:t>to </a:t>
            </a:r>
            <a:r>
              <a:rPr lang="en-US" altLang="en-US" sz="2700" dirty="0">
                <a:latin typeface="Arial Narrow" panose="020B0606020202030204" pitchFamily="34" charset="0"/>
              </a:rPr>
              <a:t>assess the extent of secondary asbestos contamination in SA</a:t>
            </a:r>
          </a:p>
          <a:p>
            <a:pPr>
              <a:lnSpc>
                <a:spcPct val="120000"/>
              </a:lnSpc>
              <a:spcBef>
                <a:spcPts val="0"/>
              </a:spcBef>
            </a:pPr>
            <a:r>
              <a:rPr lang="en-US" altLang="en-US" sz="2700" dirty="0">
                <a:latin typeface="Arial Narrow" panose="020B0606020202030204" pitchFamily="34" charset="0"/>
              </a:rPr>
              <a:t>The study was completed in 2006 and showed that there are different levels of contamination in </a:t>
            </a:r>
            <a:r>
              <a:rPr lang="en-US" altLang="en-US" sz="2700" dirty="0" smtClean="0">
                <a:latin typeface="Arial Narrow" panose="020B0606020202030204" pitchFamily="34" charset="0"/>
              </a:rPr>
              <a:t>four </a:t>
            </a:r>
            <a:r>
              <a:rPr lang="en-US" altLang="en-US" sz="2700" dirty="0">
                <a:latin typeface="Arial Narrow" panose="020B0606020202030204" pitchFamily="34" charset="0"/>
              </a:rPr>
              <a:t>provinces (NC, L, </a:t>
            </a:r>
            <a:r>
              <a:rPr lang="en-US" altLang="en-US" sz="2700" dirty="0" smtClean="0">
                <a:latin typeface="Arial Narrow" panose="020B0606020202030204" pitchFamily="34" charset="0"/>
              </a:rPr>
              <a:t>MP, </a:t>
            </a:r>
            <a:r>
              <a:rPr lang="en-US" altLang="en-US" sz="2700" dirty="0" smtClean="0">
                <a:solidFill>
                  <a:srgbClr val="FF0000"/>
                </a:solidFill>
                <a:latin typeface="Arial Narrow" panose="020B0606020202030204" pitchFamily="34" charset="0"/>
              </a:rPr>
              <a:t>NW</a:t>
            </a:r>
            <a:r>
              <a:rPr lang="en-US" altLang="en-US" sz="2700" dirty="0" smtClean="0">
                <a:latin typeface="Arial Narrow" panose="020B0606020202030204" pitchFamily="34" charset="0"/>
              </a:rPr>
              <a:t>). </a:t>
            </a:r>
            <a:endParaRPr lang="en-US" altLang="en-US" sz="2700" dirty="0">
              <a:latin typeface="Arial Narrow" panose="020B0606020202030204" pitchFamily="34" charset="0"/>
            </a:endParaRPr>
          </a:p>
          <a:p>
            <a:pPr>
              <a:lnSpc>
                <a:spcPct val="120000"/>
              </a:lnSpc>
              <a:spcBef>
                <a:spcPts val="0"/>
              </a:spcBef>
            </a:pPr>
            <a:r>
              <a:rPr lang="en-US" altLang="en-US" sz="2700" dirty="0">
                <a:latin typeface="Arial Narrow" panose="020B0606020202030204" pitchFamily="34" charset="0"/>
              </a:rPr>
              <a:t>Following the 2006 study, the DEA took the study further by developing (in 2008) a remediation plan &amp; costing model for contaminated areas</a:t>
            </a:r>
          </a:p>
          <a:p>
            <a:pPr>
              <a:lnSpc>
                <a:spcPct val="120000"/>
              </a:lnSpc>
              <a:spcBef>
                <a:spcPts val="0"/>
              </a:spcBef>
            </a:pPr>
            <a:r>
              <a:rPr lang="en-US" altLang="en-US" sz="2700" dirty="0">
                <a:latin typeface="Arial Narrow" panose="020B0606020202030204" pitchFamily="34" charset="0"/>
              </a:rPr>
              <a:t>The 2008 study </a:t>
            </a:r>
            <a:r>
              <a:rPr lang="en-US" altLang="en-US" sz="2700" dirty="0" smtClean="0">
                <a:latin typeface="Arial Narrow" panose="020B0606020202030204" pitchFamily="34" charset="0"/>
              </a:rPr>
              <a:t>(Secondary Asbestos Remediation Plan) included </a:t>
            </a:r>
            <a:r>
              <a:rPr lang="en-US" altLang="en-US" sz="2700" dirty="0">
                <a:latin typeface="Arial Narrow" panose="020B0606020202030204" pitchFamily="34" charset="0"/>
              </a:rPr>
              <a:t>the social impact assessment (SIA) to assess how exposure to asbestos has affected the socio-economic aspects of relevant communities)</a:t>
            </a:r>
          </a:p>
          <a:p>
            <a:pPr marL="0" lvl="1" indent="0">
              <a:lnSpc>
                <a:spcPct val="80000"/>
              </a:lnSpc>
              <a:buNone/>
            </a:pPr>
            <a:endParaRPr lang="en-US" sz="2000" dirty="0">
              <a:latin typeface="Arial Narrow" panose="020B0606020202030204" pitchFamily="34" charset="0"/>
            </a:endParaRPr>
          </a:p>
        </p:txBody>
      </p:sp>
    </p:spTree>
    <p:extLst>
      <p:ext uri="{BB962C8B-B14F-4D97-AF65-F5344CB8AC3E}">
        <p14:creationId xmlns:p14="http://schemas.microsoft.com/office/powerpoint/2010/main" val="3838219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114301"/>
            <a:ext cx="8229600" cy="320039"/>
          </a:xfrm>
        </p:spPr>
        <p:txBody>
          <a:bodyPr>
            <a:noAutofit/>
          </a:bodyPr>
          <a:lstStyle/>
          <a:p>
            <a:pPr marL="0" marR="0" lvl="1" indent="0" algn="ctr" defTabSz="457200" rtl="0" eaLnBrk="1" fontAlgn="auto" latinLnBrk="0" hangingPunct="1">
              <a:lnSpc>
                <a:spcPct val="80000"/>
              </a:lnSpc>
              <a:spcBef>
                <a:spcPct val="20000"/>
              </a:spcBef>
              <a:spcAft>
                <a:spcPts val="0"/>
              </a:spcAft>
              <a:tabLst/>
              <a:defRPr/>
            </a:pPr>
            <a: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
            <a:b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br>
            <a:r>
              <a:rPr lang="en-ZA" sz="2000" kern="1200" dirty="0" smtClean="0">
                <a:solidFill>
                  <a:prstClr val="black"/>
                </a:solidFill>
                <a:latin typeface="Comic Sans MS" panose="030F0702030302020204" pitchFamily="66" charset="0"/>
                <a:ea typeface="+mn-ea"/>
                <a:cs typeface="+mn-cs"/>
              </a:rPr>
              <a:t>  </a:t>
            </a:r>
            <a:r>
              <a:rPr lang="en-US" sz="3200" b="1" dirty="0">
                <a:solidFill>
                  <a:schemeClr val="tx1"/>
                </a:solidFill>
                <a:latin typeface="Arial Narrow" panose="020B0606020202030204" pitchFamily="34" charset="0"/>
                <a:ea typeface="+mn-ea"/>
                <a:cs typeface="+mn-cs"/>
              </a:rPr>
              <a:t>I</a:t>
            </a:r>
            <a:r>
              <a:rPr lang="en-US" sz="3200" b="1" dirty="0" smtClean="0">
                <a:solidFill>
                  <a:schemeClr val="tx1"/>
                </a:solidFill>
                <a:latin typeface="Arial Narrow" panose="020B0606020202030204" pitchFamily="34" charset="0"/>
              </a:rPr>
              <a:t>ntroduction Cont…Purpose </a:t>
            </a:r>
            <a:r>
              <a:rPr lang="en-US" sz="3200" b="1" dirty="0">
                <a:solidFill>
                  <a:schemeClr val="tx1"/>
                </a:solidFill>
                <a:latin typeface="Arial Narrow" panose="020B0606020202030204" pitchFamily="34" charset="0"/>
              </a:rPr>
              <a:t>of the 2008 Study </a:t>
            </a:r>
            <a:endParaRPr lang="en-US" sz="3200" kern="1200" dirty="0">
              <a:ln>
                <a:solidFill>
                  <a:schemeClr val="accent5">
                    <a:lumMod val="40000"/>
                    <a:lumOff val="60000"/>
                  </a:schemeClr>
                </a:solidFill>
              </a:ln>
              <a:solidFill>
                <a:schemeClr val="tx1"/>
              </a:solidFill>
              <a:latin typeface="Arial Narrow" panose="020B0606020202030204" pitchFamily="34" charset="0"/>
              <a:ea typeface="+mj-ea"/>
              <a:cs typeface="+mj-cs"/>
            </a:endParaRPr>
          </a:p>
        </p:txBody>
      </p:sp>
      <p:sp>
        <p:nvSpPr>
          <p:cNvPr id="3" name="Content Placeholder 2"/>
          <p:cNvSpPr>
            <a:spLocks noGrp="1"/>
          </p:cNvSpPr>
          <p:nvPr>
            <p:ph idx="1"/>
          </p:nvPr>
        </p:nvSpPr>
        <p:spPr>
          <a:xfrm>
            <a:off x="457200" y="628651"/>
            <a:ext cx="8229600" cy="4340513"/>
          </a:xfrm>
        </p:spPr>
        <p:txBody>
          <a:bodyPr>
            <a:normAutofit lnSpcReduction="10000"/>
          </a:bodyPr>
          <a:lstStyle/>
          <a:p>
            <a:pPr>
              <a:spcBef>
                <a:spcPts val="0"/>
              </a:spcBef>
            </a:pPr>
            <a:r>
              <a:rPr lang="en-ZA" altLang="en-US" sz="2800" dirty="0">
                <a:latin typeface="Arial Narrow" panose="020B0606020202030204" pitchFamily="34" charset="0"/>
              </a:rPr>
              <a:t>After verifying the problem of asbestos in the 4 provinces, the 2008 aimed to develop a Remediation Plan and Costing Model for the rehabilitation of the contaminated areas. </a:t>
            </a:r>
          </a:p>
          <a:p>
            <a:pPr>
              <a:spcBef>
                <a:spcPts val="0"/>
              </a:spcBef>
            </a:pPr>
            <a:r>
              <a:rPr lang="en-US" altLang="en-US" sz="2400" dirty="0">
                <a:latin typeface="Arial Narrow" panose="020B0606020202030204" pitchFamily="34" charset="0"/>
              </a:rPr>
              <a:t> </a:t>
            </a:r>
            <a:r>
              <a:rPr lang="en-US" altLang="en-US" sz="2800" dirty="0">
                <a:latin typeface="Arial Narrow" panose="020B0606020202030204" pitchFamily="34" charset="0"/>
              </a:rPr>
              <a:t>Remediation will ensure that Government implements Section 24 </a:t>
            </a:r>
            <a:r>
              <a:rPr lang="en-ZA" altLang="en-US" sz="2800" dirty="0">
                <a:latin typeface="Arial Narrow" panose="020B0606020202030204" pitchFamily="34" charset="0"/>
              </a:rPr>
              <a:t>of the Constitution of South Africa Act (No. 108 of 1996) - </a:t>
            </a:r>
            <a:r>
              <a:rPr lang="en-ZA" altLang="en-US" sz="2400" i="1" dirty="0">
                <a:solidFill>
                  <a:srgbClr val="FF0000"/>
                </a:solidFill>
                <a:latin typeface="Arial Narrow" panose="020B0606020202030204" pitchFamily="34" charset="0"/>
              </a:rPr>
              <a:t>(a) To an environment that is not harmful to their health or well-being</a:t>
            </a:r>
          </a:p>
          <a:p>
            <a:pPr>
              <a:spcBef>
                <a:spcPts val="0"/>
              </a:spcBef>
            </a:pPr>
            <a:r>
              <a:rPr lang="en-ZA" altLang="en-US" sz="2800" dirty="0">
                <a:latin typeface="Arial Narrow" panose="020B0606020202030204" pitchFamily="34" charset="0"/>
              </a:rPr>
              <a:t>Remediation will also ensure protection of the health of the residents hence assist in the poverty alleviation of the affected communities as the diseases caused by asbestos render adults inactive and unproductive</a:t>
            </a:r>
          </a:p>
          <a:p>
            <a:pPr marL="0" lvl="1" indent="0">
              <a:lnSpc>
                <a:spcPct val="80000"/>
              </a:lnSpc>
              <a:buNone/>
            </a:pPr>
            <a:endParaRPr lang="en-US" sz="2000" dirty="0">
              <a:latin typeface="Arial Narrow" panose="020B0606020202030204" pitchFamily="34" charset="0"/>
            </a:endParaRPr>
          </a:p>
        </p:txBody>
      </p:sp>
    </p:spTree>
    <p:extLst>
      <p:ext uri="{BB962C8B-B14F-4D97-AF65-F5344CB8AC3E}">
        <p14:creationId xmlns:p14="http://schemas.microsoft.com/office/powerpoint/2010/main" val="1637369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2817"/>
          </a:xfrm>
        </p:spPr>
        <p:txBody>
          <a:bodyPr>
            <a:noAutofit/>
          </a:bodyPr>
          <a:lstStyle/>
          <a:p>
            <a:pPr lvl="1" algn="ctr" defTabSz="457200" rtl="0">
              <a:spcBef>
                <a:spcPct val="0"/>
              </a:spcBef>
            </a:pPr>
            <a:r>
              <a:rPr lang="en-ZA" sz="2400" b="1" dirty="0" smtClean="0">
                <a:latin typeface="Arial Narrow" panose="020B0606020202030204" pitchFamily="34" charset="0"/>
              </a:rPr>
              <a:t/>
            </a:r>
            <a:br>
              <a:rPr lang="en-ZA" sz="2400" b="1" dirty="0" smtClean="0">
                <a:latin typeface="Arial Narrow" panose="020B0606020202030204" pitchFamily="34" charset="0"/>
              </a:rPr>
            </a:br>
            <a:r>
              <a:rPr lang="en-US" altLang="en-US" sz="4400" b="1" dirty="0" smtClean="0">
                <a:latin typeface="Arial Narrow" panose="020B0606020202030204" pitchFamily="34" charset="0"/>
              </a:rPr>
              <a:t>Findings of the SARP</a:t>
            </a:r>
            <a:r>
              <a:rPr lang="en-ZA" sz="2400" b="1" dirty="0">
                <a:latin typeface="Arial Narrow" panose="020B0606020202030204" pitchFamily="34" charset="0"/>
              </a:rPr>
              <a:t/>
            </a:r>
            <a:br>
              <a:rPr lang="en-ZA" sz="2400" b="1" dirty="0">
                <a:latin typeface="Arial Narrow" panose="020B0606020202030204" pitchFamily="34" charset="0"/>
              </a:rPr>
            </a:br>
            <a:endParaRPr lang="en-US" sz="4400" b="1" kern="1200" dirty="0">
              <a:ln>
                <a:solidFill>
                  <a:schemeClr val="accent5">
                    <a:lumMod val="40000"/>
                    <a:lumOff val="60000"/>
                  </a:schemeClr>
                </a:solidFill>
              </a:ln>
              <a:solidFill>
                <a:srgbClr val="008000"/>
              </a:solidFill>
              <a:latin typeface="Arial Narrow" panose="020B0606020202030204" pitchFamily="34" charset="0"/>
              <a:ea typeface="+mj-ea"/>
              <a:cs typeface="+mj-cs"/>
            </a:endParaRPr>
          </a:p>
        </p:txBody>
      </p:sp>
      <p:sp>
        <p:nvSpPr>
          <p:cNvPr id="3" name="Content Placeholder 2"/>
          <p:cNvSpPr>
            <a:spLocks noGrp="1"/>
          </p:cNvSpPr>
          <p:nvPr>
            <p:ph idx="1"/>
          </p:nvPr>
        </p:nvSpPr>
        <p:spPr>
          <a:xfrm>
            <a:off x="457200" y="877455"/>
            <a:ext cx="8229600" cy="4091709"/>
          </a:xfrm>
        </p:spPr>
        <p:txBody>
          <a:bodyPr>
            <a:normAutofit fontScale="92500" lnSpcReduction="20000"/>
          </a:bodyPr>
          <a:lstStyle/>
          <a:p>
            <a:pPr>
              <a:lnSpc>
                <a:spcPct val="110000"/>
              </a:lnSpc>
              <a:spcBef>
                <a:spcPts val="0"/>
              </a:spcBef>
            </a:pPr>
            <a:r>
              <a:rPr lang="en-US" altLang="en-US" sz="2800" b="1" dirty="0">
                <a:latin typeface="Arial Narrow" panose="020B0606020202030204" pitchFamily="34" charset="0"/>
              </a:rPr>
              <a:t>What is asbestos?</a:t>
            </a:r>
          </a:p>
          <a:p>
            <a:pPr lvl="1">
              <a:lnSpc>
                <a:spcPct val="110000"/>
              </a:lnSpc>
              <a:spcBef>
                <a:spcPts val="0"/>
              </a:spcBef>
            </a:pPr>
            <a:r>
              <a:rPr lang="en-US" altLang="en-US" sz="2400" dirty="0">
                <a:latin typeface="Arial Narrow" panose="020B0606020202030204" pitchFamily="34" charset="0"/>
              </a:rPr>
              <a:t>Asbestos is a group of fibrous mineral silicates </a:t>
            </a:r>
          </a:p>
          <a:p>
            <a:pPr>
              <a:lnSpc>
                <a:spcPct val="110000"/>
              </a:lnSpc>
              <a:spcBef>
                <a:spcPts val="0"/>
              </a:spcBef>
            </a:pPr>
            <a:r>
              <a:rPr lang="en-US" altLang="en-US" sz="2800" b="1" dirty="0">
                <a:latin typeface="Arial Narrow" panose="020B0606020202030204" pitchFamily="34" charset="0"/>
              </a:rPr>
              <a:t>Where is asbestos found?</a:t>
            </a:r>
          </a:p>
          <a:p>
            <a:pPr lvl="1">
              <a:lnSpc>
                <a:spcPct val="110000"/>
              </a:lnSpc>
              <a:spcBef>
                <a:spcPts val="0"/>
              </a:spcBef>
            </a:pPr>
            <a:r>
              <a:rPr lang="en-US" altLang="en-US" sz="2400" dirty="0">
                <a:latin typeface="Arial Narrow" panose="020B0606020202030204" pitchFamily="34" charset="0"/>
              </a:rPr>
              <a:t>Raw asbestos is naturally occurring, but has been exposed by mining activities</a:t>
            </a:r>
          </a:p>
          <a:p>
            <a:pPr lvl="1">
              <a:lnSpc>
                <a:spcPct val="110000"/>
              </a:lnSpc>
              <a:spcBef>
                <a:spcPts val="0"/>
              </a:spcBef>
            </a:pPr>
            <a:r>
              <a:rPr lang="en-US" altLang="en-US" sz="2400" dirty="0">
                <a:latin typeface="Arial Narrow" panose="020B0606020202030204" pitchFamily="34" charset="0"/>
              </a:rPr>
              <a:t>Asbestos has been mined in Mpumalanga, Northern Cape, Limpopo and </a:t>
            </a:r>
            <a:r>
              <a:rPr lang="en-US" altLang="en-US" sz="2400" dirty="0">
                <a:solidFill>
                  <a:srgbClr val="FF0000"/>
                </a:solidFill>
                <a:latin typeface="Arial Narrow" panose="020B0606020202030204" pitchFamily="34" charset="0"/>
              </a:rPr>
              <a:t>North West </a:t>
            </a:r>
            <a:r>
              <a:rPr lang="en-US" altLang="en-US" sz="2400" dirty="0">
                <a:latin typeface="Arial Narrow" panose="020B0606020202030204" pitchFamily="34" charset="0"/>
              </a:rPr>
              <a:t>Provinces (</a:t>
            </a:r>
            <a:r>
              <a:rPr lang="en-US" altLang="en-US" sz="2400" b="1" dirty="0">
                <a:latin typeface="Arial Narrow" panose="020B0606020202030204" pitchFamily="34" charset="0"/>
              </a:rPr>
              <a:t>See </a:t>
            </a:r>
            <a:r>
              <a:rPr lang="en-US" altLang="en-US" sz="2400" b="1" dirty="0" smtClean="0">
                <a:latin typeface="Arial Narrow" panose="020B0606020202030204" pitchFamily="34" charset="0"/>
              </a:rPr>
              <a:t>next slide for </a:t>
            </a:r>
            <a:r>
              <a:rPr lang="en-US" altLang="en-US" sz="2400" b="1" dirty="0">
                <a:latin typeface="Arial Narrow" panose="020B0606020202030204" pitchFamily="34" charset="0"/>
              </a:rPr>
              <a:t>areas affected by asbestos contamination</a:t>
            </a:r>
            <a:r>
              <a:rPr lang="en-US" altLang="en-US" sz="2400" dirty="0">
                <a:latin typeface="Arial Narrow" panose="020B0606020202030204" pitchFamily="34" charset="0"/>
              </a:rPr>
              <a:t>)</a:t>
            </a:r>
          </a:p>
          <a:p>
            <a:pPr>
              <a:lnSpc>
                <a:spcPct val="110000"/>
              </a:lnSpc>
              <a:spcBef>
                <a:spcPts val="0"/>
              </a:spcBef>
            </a:pPr>
            <a:r>
              <a:rPr lang="en-US" altLang="en-US" sz="2800" b="1" dirty="0">
                <a:latin typeface="Arial Narrow" panose="020B0606020202030204" pitchFamily="34" charset="0"/>
              </a:rPr>
              <a:t>Where was asbestos used? </a:t>
            </a:r>
          </a:p>
          <a:p>
            <a:pPr lvl="1">
              <a:lnSpc>
                <a:spcPct val="110000"/>
              </a:lnSpc>
              <a:spcBef>
                <a:spcPts val="0"/>
              </a:spcBef>
            </a:pPr>
            <a:r>
              <a:rPr lang="en-US" altLang="en-US" sz="2400" dirty="0">
                <a:latin typeface="Arial Narrow" panose="020B0606020202030204" pitchFamily="34" charset="0"/>
              </a:rPr>
              <a:t>Due to its durability, asbestos was used in a variety of ways, including building materials, cement products, textiles, fireproofing, and several other uses.</a:t>
            </a:r>
          </a:p>
          <a:p>
            <a:pPr marL="0" lvl="1" indent="0">
              <a:lnSpc>
                <a:spcPct val="110000"/>
              </a:lnSpc>
              <a:buNone/>
            </a:pPr>
            <a:endParaRPr lang="en-US" sz="2000" dirty="0">
              <a:latin typeface="Arial Narrow" panose="020B0606020202030204" pitchFamily="34" charset="0"/>
            </a:endParaRPr>
          </a:p>
        </p:txBody>
      </p:sp>
    </p:spTree>
    <p:extLst>
      <p:ext uri="{BB962C8B-B14F-4D97-AF65-F5344CB8AC3E}">
        <p14:creationId xmlns:p14="http://schemas.microsoft.com/office/powerpoint/2010/main" val="314310265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2940"/>
          </a:xfrm>
        </p:spPr>
        <p:txBody>
          <a:bodyPr>
            <a:noAutofit/>
          </a:bodyPr>
          <a:lstStyle/>
          <a:p>
            <a:pPr lvl="1" algn="ctr" defTabSz="457200" rtl="0">
              <a:spcBef>
                <a:spcPct val="0"/>
              </a:spcBef>
            </a:pPr>
            <a:r>
              <a:rPr lang="en-ZA" sz="2400" dirty="0" smtClean="0">
                <a:latin typeface="Comic Sans MS" panose="030F0702030302020204" pitchFamily="66" charset="0"/>
              </a:rPr>
              <a:t/>
            </a:r>
            <a:br>
              <a:rPr lang="en-ZA" sz="2400" dirty="0" smtClean="0">
                <a:latin typeface="Comic Sans MS" panose="030F0702030302020204" pitchFamily="66" charset="0"/>
              </a:rPr>
            </a:br>
            <a:r>
              <a:rPr lang="en-ZA" sz="2400" dirty="0">
                <a:latin typeface="Comic Sans MS" panose="030F0702030302020204" pitchFamily="66" charset="0"/>
              </a:rPr>
              <a:t/>
            </a:r>
            <a:br>
              <a:rPr lang="en-ZA" sz="2400" dirty="0">
                <a:latin typeface="Comic Sans MS" panose="030F0702030302020204" pitchFamily="66" charset="0"/>
              </a:rPr>
            </a:br>
            <a:r>
              <a:rPr lang="en-ZA" sz="2400" dirty="0" smtClean="0">
                <a:latin typeface="Comic Sans MS" panose="030F0702030302020204" pitchFamily="66" charset="0"/>
              </a:rPr>
              <a:t/>
            </a:r>
            <a:br>
              <a:rPr lang="en-ZA" sz="2400" dirty="0" smtClean="0">
                <a:latin typeface="Comic Sans MS" panose="030F0702030302020204" pitchFamily="66" charset="0"/>
              </a:rPr>
            </a:br>
            <a:r>
              <a:rPr lang="en-US" sz="4400" b="1" dirty="0" smtClean="0">
                <a:solidFill>
                  <a:schemeClr val="tx1"/>
                </a:solidFill>
                <a:latin typeface="Arial Narrow" panose="020B0606020202030204" pitchFamily="34" charset="0"/>
              </a:rPr>
              <a:t>Findings of the SARP </a:t>
            </a:r>
            <a:r>
              <a:rPr lang="en-US" sz="4400" b="1" dirty="0" smtClean="0">
                <a:solidFill>
                  <a:schemeClr val="tx1"/>
                </a:solidFill>
                <a:latin typeface="Arial Narrow" panose="020B0606020202030204" pitchFamily="34" charset="0"/>
              </a:rPr>
              <a:t>Cont… </a:t>
            </a:r>
            <a:r>
              <a:rPr lang="en-ZA" sz="4400" kern="1200" dirty="0" smtClean="0">
                <a:ln>
                  <a:solidFill>
                    <a:schemeClr val="accent5">
                      <a:lumMod val="40000"/>
                      <a:lumOff val="60000"/>
                    </a:schemeClr>
                  </a:solidFill>
                </a:ln>
                <a:solidFill>
                  <a:srgbClr val="008000"/>
                </a:solidFill>
                <a:latin typeface="Blue Highway" panose="02010603020202020303" pitchFamily="2" charset="0"/>
                <a:ea typeface="+mj-ea"/>
                <a:cs typeface="+mj-cs"/>
              </a:rPr>
              <a:t/>
            </a:r>
            <a:br>
              <a:rPr lang="en-ZA" sz="4400" kern="1200" dirty="0" smtClean="0">
                <a:ln>
                  <a:solidFill>
                    <a:schemeClr val="accent5">
                      <a:lumMod val="40000"/>
                      <a:lumOff val="60000"/>
                    </a:schemeClr>
                  </a:solidFill>
                </a:ln>
                <a:solidFill>
                  <a:srgbClr val="008000"/>
                </a:solidFill>
                <a:latin typeface="Blue Highway" panose="02010603020202020303" pitchFamily="2" charset="0"/>
                <a:ea typeface="+mj-ea"/>
                <a:cs typeface="+mj-cs"/>
              </a:rPr>
            </a:br>
            <a:endParaRPr lang="en-US" sz="4400" kern="1200" dirty="0">
              <a:ln>
                <a:solidFill>
                  <a:schemeClr val="accent5">
                    <a:lumMod val="40000"/>
                    <a:lumOff val="60000"/>
                  </a:schemeClr>
                </a:solidFill>
              </a:ln>
              <a:solidFill>
                <a:srgbClr val="008000"/>
              </a:solidFill>
              <a:latin typeface="Blue Highway" panose="02010603020202020303" pitchFamily="2" charset="0"/>
              <a:ea typeface="+mj-ea"/>
              <a:cs typeface="+mj-cs"/>
            </a:endParaRPr>
          </a:p>
        </p:txBody>
      </p:sp>
      <p:pic>
        <p:nvPicPr>
          <p:cNvPr id="4" name="Picture 4" descr="Asbestos_mines_S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02" t="2811" r="2396" b="2243"/>
          <a:stretch>
            <a:fillRect/>
          </a:stretch>
        </p:blipFill>
        <p:spPr>
          <a:xfrm>
            <a:off x="548640" y="811530"/>
            <a:ext cx="7498080" cy="4157345"/>
          </a:xfrm>
          <a:noFill/>
        </p:spPr>
      </p:pic>
    </p:spTree>
    <p:extLst>
      <p:ext uri="{BB962C8B-B14F-4D97-AF65-F5344CB8AC3E}">
        <p14:creationId xmlns:p14="http://schemas.microsoft.com/office/powerpoint/2010/main" val="1080140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3" y="274638"/>
            <a:ext cx="8229600" cy="602817"/>
          </a:xfrm>
        </p:spPr>
        <p:txBody>
          <a:bodyPr>
            <a:noAutofit/>
          </a:bodyPr>
          <a:lstStyle/>
          <a:p>
            <a:pPr marL="0" marR="0" lvl="1" indent="0" algn="ctr" defTabSz="457200" rtl="0" eaLnBrk="1" fontAlgn="auto" latinLnBrk="0" hangingPunct="1">
              <a:lnSpc>
                <a:spcPct val="80000"/>
              </a:lnSpc>
              <a:spcBef>
                <a:spcPct val="20000"/>
              </a:spcBef>
              <a:spcAft>
                <a:spcPts val="0"/>
              </a:spcAft>
              <a:tabLst/>
              <a:defRPr/>
            </a:pPr>
            <a: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
            <a:b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br>
            <a:r>
              <a:rPr lang="en-US" altLang="en-US" sz="4400" b="1" dirty="0" smtClean="0">
                <a:latin typeface="Arial Narrow" panose="020B0606020202030204" pitchFamily="34" charset="0"/>
              </a:rPr>
              <a:t>Findings of the SARP </a:t>
            </a:r>
            <a:r>
              <a:rPr lang="en-US" altLang="en-US" sz="4400" b="1" dirty="0" smtClean="0">
                <a:latin typeface="Arial Narrow" panose="020B0606020202030204" pitchFamily="34" charset="0"/>
              </a:rPr>
              <a:t>Cont…</a:t>
            </a:r>
            <a:endParaRPr lang="en-US" sz="4400" kern="1200" dirty="0">
              <a:ln>
                <a:solidFill>
                  <a:schemeClr val="accent5">
                    <a:lumMod val="40000"/>
                    <a:lumOff val="60000"/>
                  </a:schemeClr>
                </a:solidFill>
              </a:ln>
              <a:solidFill>
                <a:srgbClr val="008000"/>
              </a:solidFill>
              <a:latin typeface="Arial Narrow" panose="020B0606020202030204" pitchFamily="34" charset="0"/>
              <a:ea typeface="+mj-ea"/>
              <a:cs typeface="+mj-cs"/>
            </a:endParaRPr>
          </a:p>
        </p:txBody>
      </p:sp>
      <p:sp>
        <p:nvSpPr>
          <p:cNvPr id="3" name="Content Placeholder 2"/>
          <p:cNvSpPr>
            <a:spLocks noGrp="1"/>
          </p:cNvSpPr>
          <p:nvPr>
            <p:ph idx="1"/>
          </p:nvPr>
        </p:nvSpPr>
        <p:spPr>
          <a:xfrm>
            <a:off x="457200" y="877455"/>
            <a:ext cx="8229600" cy="4091709"/>
          </a:xfrm>
        </p:spPr>
        <p:txBody>
          <a:bodyPr>
            <a:noAutofit/>
          </a:bodyPr>
          <a:lstStyle/>
          <a:p>
            <a:pPr>
              <a:spcBef>
                <a:spcPts val="0"/>
              </a:spcBef>
              <a:buFont typeface="Wingdings" panose="05000000000000000000" pitchFamily="2" charset="2"/>
              <a:buChar char="v"/>
            </a:pPr>
            <a:r>
              <a:rPr lang="en-US" altLang="en-US" sz="2400" b="1" dirty="0">
                <a:latin typeface="Arial Narrow" panose="020B0606020202030204" pitchFamily="34" charset="0"/>
              </a:rPr>
              <a:t>What is asbestos contamination</a:t>
            </a:r>
            <a:r>
              <a:rPr lang="en-US" altLang="en-US" sz="2400" b="1" dirty="0" smtClean="0">
                <a:latin typeface="Arial Narrow" panose="020B0606020202030204" pitchFamily="34" charset="0"/>
              </a:rPr>
              <a:t>?</a:t>
            </a:r>
          </a:p>
          <a:p>
            <a:pPr marL="0" indent="0">
              <a:spcBef>
                <a:spcPts val="0"/>
              </a:spcBef>
              <a:buNone/>
            </a:pPr>
            <a:endParaRPr lang="en-US" altLang="en-US" sz="2400" b="1" dirty="0">
              <a:latin typeface="Arial Narrow" panose="020B0606020202030204" pitchFamily="34" charset="0"/>
            </a:endParaRPr>
          </a:p>
          <a:p>
            <a:pPr lvl="1">
              <a:spcBef>
                <a:spcPts val="0"/>
              </a:spcBef>
            </a:pPr>
            <a:r>
              <a:rPr lang="en-US" altLang="en-US" sz="2400" dirty="0">
                <a:latin typeface="Arial Narrow" panose="020B0606020202030204" pitchFamily="34" charset="0"/>
              </a:rPr>
              <a:t>Primary asbestos contamination: contamination from areas where asbestos was mined, milled, stockpiled and transported prior to processing into final product. This include areas located within the jurisdiction of the Department of Mineral </a:t>
            </a:r>
            <a:r>
              <a:rPr lang="en-US" altLang="en-US" sz="2400" dirty="0" smtClean="0">
                <a:latin typeface="Arial Narrow" panose="020B0606020202030204" pitchFamily="34" charset="0"/>
              </a:rPr>
              <a:t>Resources</a:t>
            </a:r>
          </a:p>
          <a:p>
            <a:pPr marL="457200" lvl="1" indent="0">
              <a:spcBef>
                <a:spcPts val="0"/>
              </a:spcBef>
              <a:buNone/>
            </a:pPr>
            <a:endParaRPr lang="en-US" altLang="en-US" sz="2400" dirty="0">
              <a:latin typeface="Arial Narrow" panose="020B0606020202030204" pitchFamily="34" charset="0"/>
            </a:endParaRPr>
          </a:p>
          <a:p>
            <a:pPr lvl="1">
              <a:spcBef>
                <a:spcPts val="0"/>
              </a:spcBef>
            </a:pPr>
            <a:r>
              <a:rPr lang="en-US" altLang="en-US" sz="2400" dirty="0">
                <a:latin typeface="Arial Narrow" panose="020B0606020202030204" pitchFamily="34" charset="0"/>
              </a:rPr>
              <a:t>Secondary asbestos contamination: contamination of the general environment resulting from transport, storage or usage of asbestos as a result of historic mining.  This include areas outside the jurisdiction of DMR</a:t>
            </a:r>
          </a:p>
          <a:p>
            <a:pPr marL="0" lvl="1" indent="0" algn="just">
              <a:lnSpc>
                <a:spcPct val="80000"/>
              </a:lnSpc>
              <a:buNone/>
            </a:pPr>
            <a:endParaRPr lang="en-US" sz="2000" dirty="0">
              <a:latin typeface="Arial Narrow" panose="020B0606020202030204" pitchFamily="34" charset="0"/>
            </a:endParaRPr>
          </a:p>
        </p:txBody>
      </p:sp>
    </p:spTree>
    <p:extLst>
      <p:ext uri="{BB962C8B-B14F-4D97-AF65-F5344CB8AC3E}">
        <p14:creationId xmlns:p14="http://schemas.microsoft.com/office/powerpoint/2010/main" val="344471510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3" y="274638"/>
            <a:ext cx="8229600" cy="602817"/>
          </a:xfrm>
        </p:spPr>
        <p:txBody>
          <a:bodyPr>
            <a:noAutofit/>
          </a:bodyPr>
          <a:lstStyle/>
          <a:p>
            <a:pPr marL="0" marR="0" lvl="1" indent="0" algn="ctr" defTabSz="457200" rtl="0" eaLnBrk="1" fontAlgn="auto" latinLnBrk="0" hangingPunct="1">
              <a:lnSpc>
                <a:spcPct val="80000"/>
              </a:lnSpc>
              <a:spcBef>
                <a:spcPct val="20000"/>
              </a:spcBef>
              <a:spcAft>
                <a:spcPts val="0"/>
              </a:spcAft>
              <a:tabLst/>
              <a:defRPr/>
            </a:pPr>
            <a: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
            <a:br>
              <a:rPr kumimoji="0" lang="en-ZA"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br>
            <a:r>
              <a:rPr lang="en-ZA" sz="2000" kern="1200" dirty="0" smtClean="0">
                <a:solidFill>
                  <a:prstClr val="black"/>
                </a:solidFill>
                <a:latin typeface="Comic Sans MS" panose="030F0702030302020204" pitchFamily="66" charset="0"/>
                <a:ea typeface="+mn-ea"/>
                <a:cs typeface="+mn-cs"/>
              </a:rPr>
              <a:t> </a:t>
            </a:r>
            <a:r>
              <a:rPr lang="en-US" altLang="en-US" sz="3200" b="1" dirty="0" smtClean="0">
                <a:solidFill>
                  <a:srgbClr val="333300"/>
                </a:solidFill>
                <a:latin typeface="Arial Narrow" panose="020B0606020202030204" pitchFamily="34" charset="0"/>
              </a:rPr>
              <a:t>SARP`s Summary </a:t>
            </a:r>
            <a:r>
              <a:rPr lang="en-US" altLang="en-US" sz="3200" b="1" dirty="0">
                <a:solidFill>
                  <a:srgbClr val="333300"/>
                </a:solidFill>
                <a:latin typeface="Arial Narrow" panose="020B0606020202030204" pitchFamily="34" charset="0"/>
              </a:rPr>
              <a:t>of </a:t>
            </a:r>
            <a:r>
              <a:rPr lang="en-US" altLang="en-US" sz="3200" b="1" dirty="0" smtClean="0">
                <a:solidFill>
                  <a:srgbClr val="333300"/>
                </a:solidFill>
                <a:latin typeface="Arial Narrow" panose="020B0606020202030204" pitchFamily="34" charset="0"/>
              </a:rPr>
              <a:t>all affected </a:t>
            </a:r>
            <a:r>
              <a:rPr lang="en-US" altLang="en-US" sz="3200" b="1" dirty="0">
                <a:solidFill>
                  <a:srgbClr val="333300"/>
                </a:solidFill>
                <a:latin typeface="Arial Narrow" panose="020B0606020202030204" pitchFamily="34" charset="0"/>
              </a:rPr>
              <a:t>Provinces</a:t>
            </a:r>
            <a:endParaRPr lang="en-US" sz="3200" kern="1200" dirty="0">
              <a:ln>
                <a:solidFill>
                  <a:schemeClr val="accent5">
                    <a:lumMod val="40000"/>
                    <a:lumOff val="60000"/>
                  </a:schemeClr>
                </a:solidFill>
              </a:ln>
              <a:solidFill>
                <a:srgbClr val="008000"/>
              </a:solidFill>
              <a:latin typeface="Arial Narrow" panose="020B0606020202030204" pitchFamily="34" charset="0"/>
              <a:ea typeface="+mj-ea"/>
              <a:cs typeface="+mj-cs"/>
            </a:endParaRPr>
          </a:p>
        </p:txBody>
      </p:sp>
      <p:graphicFrame>
        <p:nvGraphicFramePr>
          <p:cNvPr id="4" name="Object 4"/>
          <p:cNvGraphicFramePr>
            <a:graphicFrameLocks noGrp="1" noChangeAspect="1"/>
          </p:cNvGraphicFramePr>
          <p:nvPr>
            <p:ph idx="1"/>
            <p:extLst>
              <p:ext uri="{D42A27DB-BD31-4B8C-83A1-F6EECF244321}">
                <p14:modId xmlns:p14="http://schemas.microsoft.com/office/powerpoint/2010/main" val="3859760150"/>
              </p:ext>
            </p:extLst>
          </p:nvPr>
        </p:nvGraphicFramePr>
        <p:xfrm>
          <a:off x="468630" y="971550"/>
          <a:ext cx="8033113" cy="4034790"/>
        </p:xfrm>
        <a:graphic>
          <a:graphicData uri="http://schemas.openxmlformats.org/presentationml/2006/ole">
            <mc:AlternateContent xmlns:mc="http://schemas.openxmlformats.org/markup-compatibility/2006">
              <mc:Choice xmlns:v="urn:schemas-microsoft-com:vml" Requires="v">
                <p:oleObj spid="_x0000_s1123" name="Chart" r:id="rId4" imgW="5629351" imgH="3419551" progId="Excel.Chart.8">
                  <p:embed/>
                </p:oleObj>
              </mc:Choice>
              <mc:Fallback>
                <p:oleObj name="Chart" r:id="rId4" imgW="5629351" imgH="341955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 y="971550"/>
                        <a:ext cx="8033113" cy="403479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89851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853</TotalTime>
  <Words>1021</Words>
  <Application>Microsoft Office PowerPoint</Application>
  <PresentationFormat>On-screen Show (4:3)</PresentationFormat>
  <Paragraphs>103</Paragraphs>
  <Slides>21</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1" baseType="lpstr">
      <vt:lpstr>Arial</vt:lpstr>
      <vt:lpstr>Arial Narrow</vt:lpstr>
      <vt:lpstr>Blue Highway</vt:lpstr>
      <vt:lpstr>Calibri</vt:lpstr>
      <vt:lpstr>Comic Sans MS</vt:lpstr>
      <vt:lpstr>Times New Roman</vt:lpstr>
      <vt:lpstr>Wingdings</vt:lpstr>
      <vt:lpstr>Office Theme</vt:lpstr>
      <vt:lpstr>1_Office Theme</vt:lpstr>
      <vt:lpstr>Chart</vt:lpstr>
      <vt:lpstr>     National approach to the Remediation of Secondary Asbestos Contamination     Chemicals Management &amp; Land Remediation Summit CSIR ICC, Gauteng, 5 October 2015 Dr Mpho Tshitangoni     </vt:lpstr>
      <vt:lpstr>PowerPoint Presentation</vt:lpstr>
      <vt:lpstr>Presentation outline</vt:lpstr>
      <vt:lpstr>Introduction</vt:lpstr>
      <vt:lpstr>   Introduction Cont…Purpose of the 2008 Study </vt:lpstr>
      <vt:lpstr> Findings of the SARP </vt:lpstr>
      <vt:lpstr>   Findings of the SARP Cont…  </vt:lpstr>
      <vt:lpstr> Findings of the SARP Cont…</vt:lpstr>
      <vt:lpstr>  SARP`s Summary of all affected Provinces</vt:lpstr>
      <vt:lpstr> Impacts of Asbestos Exposure</vt:lpstr>
      <vt:lpstr> Impacts of Asbestos Exposure: Cont…    </vt:lpstr>
      <vt:lpstr> At cross roads  </vt:lpstr>
      <vt:lpstr>    No-Action Option </vt:lpstr>
      <vt:lpstr>    In-situ Remediation Option </vt:lpstr>
      <vt:lpstr> Minimal Remediation and Permanent Relocation Option</vt:lpstr>
      <vt:lpstr>The need for Remediation    </vt:lpstr>
      <vt:lpstr> The Need for Rehabilitation: Cont…   </vt:lpstr>
      <vt:lpstr>     The Need for Rehabilitation: Cont… </vt:lpstr>
      <vt:lpstr> Conclusion</vt:lpstr>
      <vt:lpstr> </vt:lpstr>
      <vt:lpstr>PowerPoint Presentation</vt:lpstr>
    </vt:vector>
  </TitlesOfParts>
  <Company>Environmental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MPHO TSHITANGONI </cp:lastModifiedBy>
  <cp:revision>134</cp:revision>
  <dcterms:created xsi:type="dcterms:W3CDTF">2014-01-14T11:52:39Z</dcterms:created>
  <dcterms:modified xsi:type="dcterms:W3CDTF">2015-10-04T13:00:01Z</dcterms:modified>
</cp:coreProperties>
</file>