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7" r:id="rId4"/>
    <p:sldId id="268" r:id="rId5"/>
    <p:sldId id="269" r:id="rId6"/>
    <p:sldId id="270" r:id="rId7"/>
    <p:sldId id="259" r:id="rId8"/>
    <p:sldId id="266" r:id="rId9"/>
    <p:sldId id="265" r:id="rId10"/>
    <p:sldId id="260" r:id="rId11"/>
    <p:sldId id="261" r:id="rId12"/>
    <p:sldId id="263" r:id="rId13"/>
    <p:sldId id="277" r:id="rId14"/>
    <p:sldId id="264" r:id="rId15"/>
    <p:sldId id="271" r:id="rId16"/>
    <p:sldId id="272" r:id="rId17"/>
    <p:sldId id="273" r:id="rId18"/>
    <p:sldId id="274" r:id="rId19"/>
    <p:sldId id="275" r:id="rId20"/>
    <p:sldId id="276" r:id="rId21"/>
  </p:sldIdLst>
  <p:sldSz cx="9144000" cy="6858000" type="screen4x3"/>
  <p:notesSz cx="6858000" cy="9144000"/>
  <p:defaultTextStyle>
    <a:defPPr>
      <a:defRPr lang="en-ZA"/>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howGuides="1">
      <p:cViewPr varScale="1">
        <p:scale>
          <a:sx n="88" d="100"/>
          <a:sy n="88" d="100"/>
        </p:scale>
        <p:origin x="11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94D92AD3-2E7E-4530-872C-F1750862A3E7}" type="datetimeFigureOut">
              <a:rPr lang="en-ZA"/>
              <a:pPr>
                <a:defRPr/>
              </a:pPr>
              <a:t>2015/10/05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E77A587-B774-4AE5-AAD1-1FAF08881756}" type="slidenum">
              <a:rPr lang="en-ZA"/>
              <a:pPr/>
              <a:t>‹#›</a:t>
            </a:fld>
            <a:endParaRPr lang="en-ZA"/>
          </a:p>
        </p:txBody>
      </p:sp>
    </p:spTree>
    <p:extLst>
      <p:ext uri="{BB962C8B-B14F-4D97-AF65-F5344CB8AC3E}">
        <p14:creationId xmlns:p14="http://schemas.microsoft.com/office/powerpoint/2010/main" val="19773187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7</a:t>
            </a:fld>
            <a:endParaRPr lang="en-ZA"/>
          </a:p>
        </p:txBody>
      </p:sp>
    </p:spTree>
    <p:extLst>
      <p:ext uri="{BB962C8B-B14F-4D97-AF65-F5344CB8AC3E}">
        <p14:creationId xmlns:p14="http://schemas.microsoft.com/office/powerpoint/2010/main" val="345428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16</a:t>
            </a:fld>
            <a:endParaRPr lang="en-ZA"/>
          </a:p>
        </p:txBody>
      </p:sp>
    </p:spTree>
    <p:extLst>
      <p:ext uri="{BB962C8B-B14F-4D97-AF65-F5344CB8AC3E}">
        <p14:creationId xmlns:p14="http://schemas.microsoft.com/office/powerpoint/2010/main" val="1684879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17</a:t>
            </a:fld>
            <a:endParaRPr lang="en-ZA"/>
          </a:p>
        </p:txBody>
      </p:sp>
    </p:spTree>
    <p:extLst>
      <p:ext uri="{BB962C8B-B14F-4D97-AF65-F5344CB8AC3E}">
        <p14:creationId xmlns:p14="http://schemas.microsoft.com/office/powerpoint/2010/main" val="1990628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18</a:t>
            </a:fld>
            <a:endParaRPr lang="en-ZA"/>
          </a:p>
        </p:txBody>
      </p:sp>
    </p:spTree>
    <p:extLst>
      <p:ext uri="{BB962C8B-B14F-4D97-AF65-F5344CB8AC3E}">
        <p14:creationId xmlns:p14="http://schemas.microsoft.com/office/powerpoint/2010/main" val="3249392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19</a:t>
            </a:fld>
            <a:endParaRPr lang="en-ZA"/>
          </a:p>
        </p:txBody>
      </p:sp>
    </p:spTree>
    <p:extLst>
      <p:ext uri="{BB962C8B-B14F-4D97-AF65-F5344CB8AC3E}">
        <p14:creationId xmlns:p14="http://schemas.microsoft.com/office/powerpoint/2010/main" val="2939626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20</a:t>
            </a:fld>
            <a:endParaRPr lang="en-ZA"/>
          </a:p>
        </p:txBody>
      </p:sp>
    </p:spTree>
    <p:extLst>
      <p:ext uri="{BB962C8B-B14F-4D97-AF65-F5344CB8AC3E}">
        <p14:creationId xmlns:p14="http://schemas.microsoft.com/office/powerpoint/2010/main" val="269083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8</a:t>
            </a:fld>
            <a:endParaRPr lang="en-ZA"/>
          </a:p>
        </p:txBody>
      </p:sp>
    </p:spTree>
    <p:extLst>
      <p:ext uri="{BB962C8B-B14F-4D97-AF65-F5344CB8AC3E}">
        <p14:creationId xmlns:p14="http://schemas.microsoft.com/office/powerpoint/2010/main" val="395601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9</a:t>
            </a:fld>
            <a:endParaRPr lang="en-ZA"/>
          </a:p>
        </p:txBody>
      </p:sp>
    </p:spTree>
    <p:extLst>
      <p:ext uri="{BB962C8B-B14F-4D97-AF65-F5344CB8AC3E}">
        <p14:creationId xmlns:p14="http://schemas.microsoft.com/office/powerpoint/2010/main" val="361269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10</a:t>
            </a:fld>
            <a:endParaRPr lang="en-ZA"/>
          </a:p>
        </p:txBody>
      </p:sp>
    </p:spTree>
    <p:extLst>
      <p:ext uri="{BB962C8B-B14F-4D97-AF65-F5344CB8AC3E}">
        <p14:creationId xmlns:p14="http://schemas.microsoft.com/office/powerpoint/2010/main" val="242105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11</a:t>
            </a:fld>
            <a:endParaRPr lang="en-ZA"/>
          </a:p>
        </p:txBody>
      </p:sp>
    </p:spTree>
    <p:extLst>
      <p:ext uri="{BB962C8B-B14F-4D97-AF65-F5344CB8AC3E}">
        <p14:creationId xmlns:p14="http://schemas.microsoft.com/office/powerpoint/2010/main" val="362703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12</a:t>
            </a:fld>
            <a:endParaRPr lang="en-ZA"/>
          </a:p>
        </p:txBody>
      </p:sp>
    </p:spTree>
    <p:extLst>
      <p:ext uri="{BB962C8B-B14F-4D97-AF65-F5344CB8AC3E}">
        <p14:creationId xmlns:p14="http://schemas.microsoft.com/office/powerpoint/2010/main" val="3643426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13</a:t>
            </a:fld>
            <a:endParaRPr lang="en-ZA"/>
          </a:p>
        </p:txBody>
      </p:sp>
    </p:spTree>
    <p:extLst>
      <p:ext uri="{BB962C8B-B14F-4D97-AF65-F5344CB8AC3E}">
        <p14:creationId xmlns:p14="http://schemas.microsoft.com/office/powerpoint/2010/main" val="4201412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14</a:t>
            </a:fld>
            <a:endParaRPr lang="en-ZA"/>
          </a:p>
        </p:txBody>
      </p:sp>
    </p:spTree>
    <p:extLst>
      <p:ext uri="{BB962C8B-B14F-4D97-AF65-F5344CB8AC3E}">
        <p14:creationId xmlns:p14="http://schemas.microsoft.com/office/powerpoint/2010/main" val="47548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8C903-BA73-4C10-BB2E-9CE6C759A043}" type="slidenum">
              <a:rPr lang="en-ZA"/>
              <a:pPr eaLnBrk="1" hangingPunct="1"/>
              <a:t>15</a:t>
            </a:fld>
            <a:endParaRPr lang="en-ZA"/>
          </a:p>
        </p:txBody>
      </p:sp>
    </p:spTree>
    <p:extLst>
      <p:ext uri="{BB962C8B-B14F-4D97-AF65-F5344CB8AC3E}">
        <p14:creationId xmlns:p14="http://schemas.microsoft.com/office/powerpoint/2010/main" val="75682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51D72CF8-7314-450A-A5BA-31D0A48F54E3}" type="datetimeFigureOut">
              <a:rPr lang="en-ZA"/>
              <a:pPr>
                <a:defRPr/>
              </a:pPr>
              <a:t>2015/10/05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804BE4AD-6FA3-46BD-880F-E7FEC0E8F803}" type="slidenum">
              <a:rPr lang="en-ZA"/>
              <a:pPr/>
              <a:t>‹#›</a:t>
            </a:fld>
            <a:endParaRPr lang="en-ZA"/>
          </a:p>
        </p:txBody>
      </p:sp>
    </p:spTree>
    <p:extLst>
      <p:ext uri="{BB962C8B-B14F-4D97-AF65-F5344CB8AC3E}">
        <p14:creationId xmlns:p14="http://schemas.microsoft.com/office/powerpoint/2010/main" val="375902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97871032-767F-421A-AE95-B79FD6A9DC0C}" type="datetimeFigureOut">
              <a:rPr lang="en-ZA"/>
              <a:pPr>
                <a:defRPr/>
              </a:pPr>
              <a:t>2015/10/05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A5EF1935-24AB-41FC-8FF7-383BBAB62026}" type="slidenum">
              <a:rPr lang="en-ZA"/>
              <a:pPr/>
              <a:t>‹#›</a:t>
            </a:fld>
            <a:endParaRPr lang="en-ZA"/>
          </a:p>
        </p:txBody>
      </p:sp>
    </p:spTree>
    <p:extLst>
      <p:ext uri="{BB962C8B-B14F-4D97-AF65-F5344CB8AC3E}">
        <p14:creationId xmlns:p14="http://schemas.microsoft.com/office/powerpoint/2010/main" val="2346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4E57524E-D06F-446D-A06F-E47B2451A81D}" type="datetimeFigureOut">
              <a:rPr lang="en-ZA"/>
              <a:pPr>
                <a:defRPr/>
              </a:pPr>
              <a:t>2015/10/05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890C63EC-4105-4C58-A9E6-1F468420E6EF}" type="slidenum">
              <a:rPr lang="en-ZA"/>
              <a:pPr/>
              <a:t>‹#›</a:t>
            </a:fld>
            <a:endParaRPr lang="en-ZA"/>
          </a:p>
        </p:txBody>
      </p:sp>
    </p:spTree>
    <p:extLst>
      <p:ext uri="{BB962C8B-B14F-4D97-AF65-F5344CB8AC3E}">
        <p14:creationId xmlns:p14="http://schemas.microsoft.com/office/powerpoint/2010/main" val="133725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D1CBE8EB-42EA-479F-A81B-1E9324455EF3}" type="datetimeFigureOut">
              <a:rPr lang="en-ZA"/>
              <a:pPr>
                <a:defRPr/>
              </a:pPr>
              <a:t>2015/10/05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2405D7F2-63D0-44F3-B913-30051054939E}" type="slidenum">
              <a:rPr lang="en-ZA"/>
              <a:pPr/>
              <a:t>‹#›</a:t>
            </a:fld>
            <a:endParaRPr lang="en-ZA"/>
          </a:p>
        </p:txBody>
      </p:sp>
    </p:spTree>
    <p:extLst>
      <p:ext uri="{BB962C8B-B14F-4D97-AF65-F5344CB8AC3E}">
        <p14:creationId xmlns:p14="http://schemas.microsoft.com/office/powerpoint/2010/main" val="35799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D2D0C6-AE11-42E3-A284-B93DFCD9B283}" type="datetimeFigureOut">
              <a:rPr lang="en-ZA"/>
              <a:pPr>
                <a:defRPr/>
              </a:pPr>
              <a:t>2015/10/05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CA70812A-BB5B-498D-8715-F6EB6E2369A5}" type="slidenum">
              <a:rPr lang="en-ZA"/>
              <a:pPr/>
              <a:t>‹#›</a:t>
            </a:fld>
            <a:endParaRPr lang="en-ZA"/>
          </a:p>
        </p:txBody>
      </p:sp>
    </p:spTree>
    <p:extLst>
      <p:ext uri="{BB962C8B-B14F-4D97-AF65-F5344CB8AC3E}">
        <p14:creationId xmlns:p14="http://schemas.microsoft.com/office/powerpoint/2010/main" val="320311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CC1E6ECB-F233-49B5-BBB4-4C4C4F917408}" type="datetimeFigureOut">
              <a:rPr lang="en-ZA"/>
              <a:pPr>
                <a:defRPr/>
              </a:pPr>
              <a:t>2015/10/05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226F91FB-4365-4866-8F68-6DF0B7A5F259}" type="slidenum">
              <a:rPr lang="en-ZA"/>
              <a:pPr/>
              <a:t>‹#›</a:t>
            </a:fld>
            <a:endParaRPr lang="en-ZA"/>
          </a:p>
        </p:txBody>
      </p:sp>
    </p:spTree>
    <p:extLst>
      <p:ext uri="{BB962C8B-B14F-4D97-AF65-F5344CB8AC3E}">
        <p14:creationId xmlns:p14="http://schemas.microsoft.com/office/powerpoint/2010/main" val="108368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8F760375-90DC-4CD6-8A87-3640FC0A8DEE}" type="datetimeFigureOut">
              <a:rPr lang="en-ZA"/>
              <a:pPr>
                <a:defRPr/>
              </a:pPr>
              <a:t>2015/10/05</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BBDAABD6-0291-493C-A2E6-2658F6399C23}" type="slidenum">
              <a:rPr lang="en-ZA"/>
              <a:pPr/>
              <a:t>‹#›</a:t>
            </a:fld>
            <a:endParaRPr lang="en-ZA"/>
          </a:p>
        </p:txBody>
      </p:sp>
    </p:spTree>
    <p:extLst>
      <p:ext uri="{BB962C8B-B14F-4D97-AF65-F5344CB8AC3E}">
        <p14:creationId xmlns:p14="http://schemas.microsoft.com/office/powerpoint/2010/main" val="237637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EC9FC912-1E4C-47CF-BA03-275E12FD190B}" type="datetimeFigureOut">
              <a:rPr lang="en-ZA"/>
              <a:pPr>
                <a:defRPr/>
              </a:pPr>
              <a:t>2015/10/05</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E0A9DECF-750B-4C2D-8894-F9EE9CE4FD08}" type="slidenum">
              <a:rPr lang="en-ZA"/>
              <a:pPr/>
              <a:t>‹#›</a:t>
            </a:fld>
            <a:endParaRPr lang="en-ZA"/>
          </a:p>
        </p:txBody>
      </p:sp>
    </p:spTree>
    <p:extLst>
      <p:ext uri="{BB962C8B-B14F-4D97-AF65-F5344CB8AC3E}">
        <p14:creationId xmlns:p14="http://schemas.microsoft.com/office/powerpoint/2010/main" val="426187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55A896-0F88-4AFF-8984-0FC0CFD9EEC7}" type="datetimeFigureOut">
              <a:rPr lang="en-ZA"/>
              <a:pPr>
                <a:defRPr/>
              </a:pPr>
              <a:t>2015/10/05</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18514E85-15D5-4D79-A70D-C1AFCA7A7B4D}" type="slidenum">
              <a:rPr lang="en-ZA"/>
              <a:pPr/>
              <a:t>‹#›</a:t>
            </a:fld>
            <a:endParaRPr lang="en-ZA"/>
          </a:p>
        </p:txBody>
      </p:sp>
    </p:spTree>
    <p:extLst>
      <p:ext uri="{BB962C8B-B14F-4D97-AF65-F5344CB8AC3E}">
        <p14:creationId xmlns:p14="http://schemas.microsoft.com/office/powerpoint/2010/main" val="361872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F860FC-F948-4B7E-BADF-235E0F6E5587}" type="datetimeFigureOut">
              <a:rPr lang="en-ZA"/>
              <a:pPr>
                <a:defRPr/>
              </a:pPr>
              <a:t>2015/10/05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12346A6-4045-4E59-90A5-041CC65C6416}" type="slidenum">
              <a:rPr lang="en-ZA"/>
              <a:pPr/>
              <a:t>‹#›</a:t>
            </a:fld>
            <a:endParaRPr lang="en-ZA"/>
          </a:p>
        </p:txBody>
      </p:sp>
    </p:spTree>
    <p:extLst>
      <p:ext uri="{BB962C8B-B14F-4D97-AF65-F5344CB8AC3E}">
        <p14:creationId xmlns:p14="http://schemas.microsoft.com/office/powerpoint/2010/main" val="424896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6AAB57-C8E3-4013-BB86-DDE44F197EEE}" type="datetimeFigureOut">
              <a:rPr lang="en-ZA"/>
              <a:pPr>
                <a:defRPr/>
              </a:pPr>
              <a:t>2015/10/05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6243098B-2E9F-4976-97CC-43AF0A0829B3}" type="slidenum">
              <a:rPr lang="en-ZA"/>
              <a:pPr/>
              <a:t>‹#›</a:t>
            </a:fld>
            <a:endParaRPr lang="en-ZA"/>
          </a:p>
        </p:txBody>
      </p:sp>
    </p:spTree>
    <p:extLst>
      <p:ext uri="{BB962C8B-B14F-4D97-AF65-F5344CB8AC3E}">
        <p14:creationId xmlns:p14="http://schemas.microsoft.com/office/powerpoint/2010/main" val="326125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FD975A3-F00E-43F4-9F8C-A16E6B8CBEC8}" type="datetimeFigureOut">
              <a:rPr lang="en-ZA"/>
              <a:pPr>
                <a:defRPr/>
              </a:pPr>
              <a:t>2015/10/05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EEC55F1-3B69-4433-BB6F-F6DA8C1127B6}"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2250281" y="3212976"/>
            <a:ext cx="4643437" cy="1470025"/>
          </a:xfrm>
        </p:spPr>
        <p:txBody>
          <a:bodyPr/>
          <a:lstStyle/>
          <a:p>
            <a:r>
              <a:rPr lang="en-ZA" sz="1800" dirty="0"/>
              <a:t>ROLE OF THE UNIVERSITIES OF TECHNOLOGY IN SCIENCE AND INNOVATION</a:t>
            </a:r>
            <a:endParaRPr lang="en-ZA" sz="1800" dirty="0" smtClean="0">
              <a:latin typeface="Arial" panose="020B0604020202020204" pitchFamily="34" charset="0"/>
              <a:cs typeface="Arial" panose="020B0604020202020204" pitchFamily="34" charset="0"/>
            </a:endParaRPr>
          </a:p>
        </p:txBody>
      </p:sp>
      <p:sp>
        <p:nvSpPr>
          <p:cNvPr id="2051" name="Subtitle 2"/>
          <p:cNvSpPr>
            <a:spLocks noGrp="1"/>
          </p:cNvSpPr>
          <p:nvPr>
            <p:ph type="subTitle" idx="1"/>
          </p:nvPr>
        </p:nvSpPr>
        <p:spPr>
          <a:xfrm>
            <a:off x="2519362" y="4653632"/>
            <a:ext cx="4105275" cy="863600"/>
          </a:xfrm>
        </p:spPr>
        <p:txBody>
          <a:bodyPr/>
          <a:lstStyle/>
          <a:p>
            <a:r>
              <a:rPr lang="en-ZA" sz="2000" i="1" dirty="0" smtClean="0">
                <a:solidFill>
                  <a:schemeClr val="tx1"/>
                </a:solidFill>
                <a:latin typeface="Arial" panose="020B0604020202020204" pitchFamily="34" charset="0"/>
                <a:cs typeface="Arial" panose="020B0604020202020204" pitchFamily="34" charset="0"/>
              </a:rPr>
              <a:t>Presented by</a:t>
            </a:r>
          </a:p>
          <a:p>
            <a:r>
              <a:rPr lang="en-ZA" sz="2000" dirty="0" smtClean="0">
                <a:solidFill>
                  <a:schemeClr val="tx1"/>
                </a:solidFill>
                <a:latin typeface="Arial" panose="020B0604020202020204" pitchFamily="34" charset="0"/>
                <a:cs typeface="Arial" panose="020B0604020202020204" pitchFamily="34" charset="0"/>
              </a:rPr>
              <a:t>Prof Irene Moutlana</a:t>
            </a:r>
          </a:p>
        </p:txBody>
      </p:sp>
      <p:sp>
        <p:nvSpPr>
          <p:cNvPr id="2052" name="Subtitle 2"/>
          <p:cNvSpPr txBox="1">
            <a:spLocks/>
          </p:cNvSpPr>
          <p:nvPr/>
        </p:nvSpPr>
        <p:spPr bwMode="auto">
          <a:xfrm>
            <a:off x="6012160" y="2391321"/>
            <a:ext cx="2880320" cy="82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en-ZA" sz="2000" dirty="0" smtClean="0"/>
              <a:t>06 October 2015</a:t>
            </a:r>
          </a:p>
          <a:p>
            <a:pPr algn="ctr" eaLnBrk="1" hangingPunct="1">
              <a:spcBef>
                <a:spcPct val="20000"/>
              </a:spcBef>
              <a:buFont typeface="Arial" panose="020B0604020202020204" pitchFamily="34" charset="0"/>
              <a:buNone/>
            </a:pPr>
            <a:r>
              <a:rPr lang="en-ZA" sz="2000" dirty="0" smtClean="0"/>
              <a:t>CSIR ICC -Pretoria</a:t>
            </a:r>
            <a:endParaRPr lang="en-ZA"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ZA" dirty="0" smtClean="0"/>
              <a:t>Why </a:t>
            </a:r>
            <a:r>
              <a:rPr lang="en-ZA" dirty="0" err="1" smtClean="0"/>
              <a:t>UoT’s</a:t>
            </a:r>
            <a:r>
              <a:rPr lang="en-ZA" dirty="0" smtClean="0"/>
              <a:t> have become sought after universities</a:t>
            </a:r>
            <a:endParaRPr lang="en-US" dirty="0" smtClean="0"/>
          </a:p>
        </p:txBody>
      </p:sp>
      <p:sp>
        <p:nvSpPr>
          <p:cNvPr id="4099" name="Content Placeholder 2"/>
          <p:cNvSpPr>
            <a:spLocks noGrp="1"/>
          </p:cNvSpPr>
          <p:nvPr>
            <p:ph idx="1"/>
          </p:nvPr>
        </p:nvSpPr>
        <p:spPr/>
        <p:txBody>
          <a:bodyPr/>
          <a:lstStyle/>
          <a:p>
            <a:pPr lvl="0"/>
            <a:r>
              <a:rPr lang="en-US" sz="1600" dirty="0"/>
              <a:t>Application of technological knowledge</a:t>
            </a:r>
            <a:r>
              <a:rPr lang="en-US" sz="1600" dirty="0" smtClean="0"/>
              <a:t>;</a:t>
            </a:r>
          </a:p>
          <a:p>
            <a:pPr marL="0" lvl="0" indent="0">
              <a:buNone/>
            </a:pPr>
            <a:endParaRPr lang="en-ZA" sz="1600" dirty="0"/>
          </a:p>
          <a:p>
            <a:pPr lvl="0"/>
            <a:r>
              <a:rPr lang="en-US" sz="1600" dirty="0"/>
              <a:t>Training of technicians and </a:t>
            </a:r>
            <a:r>
              <a:rPr lang="en-US" sz="1600" dirty="0" smtClean="0"/>
              <a:t>technologists;</a:t>
            </a:r>
          </a:p>
          <a:p>
            <a:pPr marL="0" lvl="0" indent="0">
              <a:buNone/>
            </a:pPr>
            <a:endParaRPr lang="en-ZA" sz="1600" dirty="0"/>
          </a:p>
          <a:p>
            <a:pPr lvl="0"/>
            <a:r>
              <a:rPr lang="en-US" sz="1600" dirty="0"/>
              <a:t>A focus on applied research</a:t>
            </a:r>
            <a:r>
              <a:rPr lang="en-US" sz="1600" dirty="0" smtClean="0"/>
              <a:t>;</a:t>
            </a:r>
          </a:p>
          <a:p>
            <a:pPr marL="0" lvl="0" indent="0">
              <a:buNone/>
            </a:pPr>
            <a:endParaRPr lang="en-ZA" sz="1600" dirty="0"/>
          </a:p>
          <a:p>
            <a:pPr lvl="0"/>
            <a:r>
              <a:rPr lang="en-US" sz="1600" dirty="0"/>
              <a:t>Direct interaction with employment providers</a:t>
            </a:r>
            <a:r>
              <a:rPr lang="en-US" sz="1600" dirty="0" smtClean="0"/>
              <a:t>;</a:t>
            </a:r>
          </a:p>
          <a:p>
            <a:pPr lvl="0"/>
            <a:endParaRPr lang="en-ZA" sz="1600" dirty="0"/>
          </a:p>
          <a:p>
            <a:pPr lvl="0"/>
            <a:r>
              <a:rPr lang="en-US" sz="1600" dirty="0"/>
              <a:t>Multidisciplinary subject (course) packages</a:t>
            </a:r>
            <a:r>
              <a:rPr lang="en-US" sz="1600" dirty="0" smtClean="0"/>
              <a:t>;</a:t>
            </a:r>
          </a:p>
          <a:p>
            <a:pPr marL="0" lvl="0" indent="0">
              <a:buNone/>
            </a:pPr>
            <a:endParaRPr lang="en-ZA" sz="1600" dirty="0"/>
          </a:p>
          <a:p>
            <a:pPr lvl="0"/>
            <a:r>
              <a:rPr lang="en-US" sz="1600" dirty="0"/>
              <a:t>Cost-effective and quality career-oriented education</a:t>
            </a:r>
            <a:r>
              <a:rPr lang="en-US" sz="1600" dirty="0" smtClean="0"/>
              <a:t>;</a:t>
            </a:r>
          </a:p>
          <a:p>
            <a:pPr marL="0" lvl="0" indent="0">
              <a:buNone/>
            </a:pPr>
            <a:endParaRPr lang="en-ZA" sz="1600" dirty="0"/>
          </a:p>
          <a:p>
            <a:pPr lvl="0"/>
            <a:r>
              <a:rPr lang="en-US" sz="1600" dirty="0"/>
              <a:t>Outcomes-based, demand-driven curricula; </a:t>
            </a:r>
            <a:r>
              <a:rPr lang="en-US" sz="1600" dirty="0" smtClean="0"/>
              <a:t>and</a:t>
            </a:r>
          </a:p>
          <a:p>
            <a:pPr marL="0" lvl="0" indent="0">
              <a:buNone/>
            </a:pPr>
            <a:endParaRPr lang="en-ZA" sz="1600" dirty="0"/>
          </a:p>
          <a:p>
            <a:pPr lvl="0"/>
            <a:r>
              <a:rPr lang="en-US" sz="1600" dirty="0"/>
              <a:t>Emphasis on immediate and productive employability and its relationship with industry.</a:t>
            </a:r>
            <a:endParaRPr lang="en-ZA" sz="1600" dirty="0"/>
          </a:p>
        </p:txBody>
      </p:sp>
    </p:spTree>
    <p:extLst>
      <p:ext uri="{BB962C8B-B14F-4D97-AF65-F5344CB8AC3E}">
        <p14:creationId xmlns:p14="http://schemas.microsoft.com/office/powerpoint/2010/main" val="46286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Stakeholder perspective and expected outcomes</a:t>
            </a:r>
          </a:p>
        </p:txBody>
      </p:sp>
      <p:sp>
        <p:nvSpPr>
          <p:cNvPr id="4099" name="Content Placeholder 2"/>
          <p:cNvSpPr>
            <a:spLocks noGrp="1"/>
          </p:cNvSpPr>
          <p:nvPr>
            <p:ph idx="1"/>
          </p:nvPr>
        </p:nvSpPr>
        <p:spPr/>
        <p:txBody>
          <a:bodyPr/>
          <a:lstStyle/>
          <a:p>
            <a:pPr algn="just"/>
            <a:r>
              <a:rPr lang="en-US" sz="1600" dirty="0" smtClean="0"/>
              <a:t>Government expects the education and training offered by </a:t>
            </a:r>
            <a:r>
              <a:rPr lang="en-US" sz="1600" dirty="0" err="1" smtClean="0"/>
              <a:t>UoTs</a:t>
            </a:r>
            <a:r>
              <a:rPr lang="en-US" sz="1600" dirty="0" smtClean="0"/>
              <a:t> to be relevant for commerce, industry, public sector and the community at large.</a:t>
            </a:r>
          </a:p>
          <a:p>
            <a:pPr marL="0" indent="0" algn="just">
              <a:buNone/>
            </a:pPr>
            <a:endParaRPr lang="en-US" sz="1600" dirty="0" smtClean="0"/>
          </a:p>
          <a:p>
            <a:pPr algn="just"/>
            <a:r>
              <a:rPr lang="en-US" sz="1600" dirty="0" smtClean="0"/>
              <a:t>Students qualifying at </a:t>
            </a:r>
            <a:r>
              <a:rPr lang="en-US" sz="1600" dirty="0" err="1" smtClean="0"/>
              <a:t>UoTs</a:t>
            </a:r>
            <a:r>
              <a:rPr lang="en-US" sz="1600" dirty="0" smtClean="0"/>
              <a:t> must be employable and immediately productive. To ensure this, the </a:t>
            </a:r>
            <a:r>
              <a:rPr lang="en-US" sz="1600" dirty="0" err="1" smtClean="0"/>
              <a:t>UoTs</a:t>
            </a:r>
            <a:r>
              <a:rPr lang="en-US" sz="1600" dirty="0" smtClean="0"/>
              <a:t> must be in constant contact with employers (for example, through advisory committees) and the curricula of </a:t>
            </a:r>
            <a:r>
              <a:rPr lang="en-US" sz="1600" dirty="0" err="1" smtClean="0"/>
              <a:t>UoT</a:t>
            </a:r>
            <a:r>
              <a:rPr lang="en-US" sz="1600" dirty="0" smtClean="0"/>
              <a:t> </a:t>
            </a:r>
            <a:r>
              <a:rPr lang="en-US" sz="1600" dirty="0" err="1" smtClean="0"/>
              <a:t>programmes</a:t>
            </a:r>
            <a:r>
              <a:rPr lang="en-US" sz="1600" dirty="0" smtClean="0"/>
              <a:t> must prepare the students for the world of work.</a:t>
            </a:r>
          </a:p>
          <a:p>
            <a:pPr marL="0" indent="0" algn="just">
              <a:buNone/>
            </a:pPr>
            <a:endParaRPr lang="en-US" sz="1600" dirty="0" smtClean="0"/>
          </a:p>
          <a:p>
            <a:pPr algn="just"/>
            <a:r>
              <a:rPr lang="en-US" sz="1600" dirty="0" smtClean="0"/>
              <a:t>The question is: To what extent have we been successful in realizing these outcomes?</a:t>
            </a:r>
          </a:p>
        </p:txBody>
      </p:sp>
    </p:spTree>
    <p:extLst>
      <p:ext uri="{BB962C8B-B14F-4D97-AF65-F5344CB8AC3E}">
        <p14:creationId xmlns:p14="http://schemas.microsoft.com/office/powerpoint/2010/main" val="51105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ZA" dirty="0" smtClean="0"/>
              <a:t>Unique factors of </a:t>
            </a:r>
            <a:r>
              <a:rPr lang="en-ZA" dirty="0" err="1" smtClean="0"/>
              <a:t>UoT</a:t>
            </a:r>
            <a:endParaRPr lang="en-US" dirty="0" smtClean="0"/>
          </a:p>
        </p:txBody>
      </p:sp>
      <p:sp>
        <p:nvSpPr>
          <p:cNvPr id="4099" name="Content Placeholder 2"/>
          <p:cNvSpPr>
            <a:spLocks noGrp="1"/>
          </p:cNvSpPr>
          <p:nvPr>
            <p:ph idx="1"/>
          </p:nvPr>
        </p:nvSpPr>
        <p:spPr/>
        <p:txBody>
          <a:bodyPr/>
          <a:lstStyle/>
          <a:p>
            <a:pPr lvl="0"/>
            <a:r>
              <a:rPr lang="en-US" sz="1400" dirty="0" smtClean="0">
                <a:latin typeface="+mj-lt"/>
              </a:rPr>
              <a:t>Technology Incubation Platforms</a:t>
            </a:r>
          </a:p>
          <a:p>
            <a:pPr marL="0" lvl="0" indent="0">
              <a:buNone/>
            </a:pPr>
            <a:endParaRPr lang="en-US" sz="1400" dirty="0" smtClean="0">
              <a:latin typeface="+mj-lt"/>
            </a:endParaRPr>
          </a:p>
          <a:p>
            <a:r>
              <a:rPr lang="en-US" sz="1400" dirty="0" smtClean="0">
                <a:latin typeface="+mj-lt"/>
              </a:rPr>
              <a:t>Business Incubation Platforms</a:t>
            </a:r>
          </a:p>
          <a:p>
            <a:pPr marL="0" indent="0">
              <a:buNone/>
            </a:pPr>
            <a:endParaRPr lang="en-ZA" sz="1400" dirty="0" smtClean="0">
              <a:latin typeface="+mj-lt"/>
            </a:endParaRPr>
          </a:p>
          <a:p>
            <a:pPr lvl="0"/>
            <a:r>
              <a:rPr lang="en-US" sz="1400" dirty="0" smtClean="0">
                <a:latin typeface="+mj-lt"/>
              </a:rPr>
              <a:t>Industrialization platforms</a:t>
            </a:r>
          </a:p>
          <a:p>
            <a:pPr marL="0" lvl="0" indent="0">
              <a:buNone/>
            </a:pPr>
            <a:endParaRPr lang="en-US" sz="1400" dirty="0" smtClean="0">
              <a:latin typeface="+mj-lt"/>
            </a:endParaRPr>
          </a:p>
          <a:p>
            <a:pPr lvl="0"/>
            <a:r>
              <a:rPr lang="en-US" sz="1400" dirty="0" smtClean="0">
                <a:latin typeface="+mj-lt"/>
              </a:rPr>
              <a:t>Cooperative Education Platforms</a:t>
            </a:r>
          </a:p>
          <a:p>
            <a:pPr marL="0" lvl="0" indent="0">
              <a:buNone/>
            </a:pPr>
            <a:endParaRPr lang="en-ZA" sz="1400" dirty="0" smtClean="0">
              <a:latin typeface="+mj-lt"/>
            </a:endParaRPr>
          </a:p>
          <a:p>
            <a:r>
              <a:rPr lang="en-US" sz="1400" dirty="0" smtClean="0">
                <a:latin typeface="+mj-lt"/>
              </a:rPr>
              <a:t>Entrepreneurial Platforms</a:t>
            </a:r>
          </a:p>
          <a:p>
            <a:endParaRPr lang="en-US" sz="1400" dirty="0">
              <a:latin typeface="+mj-lt"/>
            </a:endParaRPr>
          </a:p>
          <a:p>
            <a:r>
              <a:rPr lang="en-US" sz="1400" dirty="0" smtClean="0">
                <a:latin typeface="+mj-lt"/>
              </a:rPr>
              <a:t>Health Platforms</a:t>
            </a:r>
          </a:p>
          <a:p>
            <a:endParaRPr lang="en-US" sz="1400" dirty="0">
              <a:latin typeface="+mj-lt"/>
            </a:endParaRPr>
          </a:p>
          <a:p>
            <a:r>
              <a:rPr lang="en-US" sz="1400" dirty="0" smtClean="0">
                <a:latin typeface="+mj-lt"/>
              </a:rPr>
              <a:t>E-Skilling Platforms</a:t>
            </a:r>
          </a:p>
          <a:p>
            <a:endParaRPr lang="en-US" sz="1400" dirty="0">
              <a:latin typeface="+mj-lt"/>
            </a:endParaRPr>
          </a:p>
          <a:p>
            <a:r>
              <a:rPr lang="en-US" sz="1400" dirty="0" smtClean="0">
                <a:latin typeface="+mj-lt"/>
              </a:rPr>
              <a:t>Footwear and Manufacturing </a:t>
            </a:r>
            <a:r>
              <a:rPr lang="en-US" sz="1400" dirty="0" err="1" smtClean="0">
                <a:latin typeface="+mj-lt"/>
              </a:rPr>
              <a:t>centre</a:t>
            </a:r>
            <a:endParaRPr lang="en-US" sz="1400" dirty="0" smtClean="0">
              <a:latin typeface="+mj-lt"/>
            </a:endParaRPr>
          </a:p>
          <a:p>
            <a:endParaRPr lang="en-US" sz="1400" dirty="0">
              <a:latin typeface="+mj-lt"/>
            </a:endParaRPr>
          </a:p>
          <a:p>
            <a:r>
              <a:rPr lang="en-US" sz="1400" dirty="0" smtClean="0">
                <a:latin typeface="+mj-lt"/>
              </a:rPr>
              <a:t>Energy Platforms</a:t>
            </a:r>
            <a:endParaRPr lang="en-ZA" sz="1400" dirty="0" smtClean="0">
              <a:latin typeface="+mj-lt"/>
            </a:endParaRPr>
          </a:p>
          <a:p>
            <a:pPr marL="0" lvl="0" indent="0">
              <a:buNone/>
            </a:pPr>
            <a:endParaRPr lang="en-ZA" sz="1400" dirty="0"/>
          </a:p>
        </p:txBody>
      </p:sp>
    </p:spTree>
    <p:extLst>
      <p:ext uri="{BB962C8B-B14F-4D97-AF65-F5344CB8AC3E}">
        <p14:creationId xmlns:p14="http://schemas.microsoft.com/office/powerpoint/2010/main" val="423344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ZA" dirty="0" smtClean="0"/>
              <a:t>Unique factors of </a:t>
            </a:r>
            <a:r>
              <a:rPr lang="en-ZA" dirty="0" err="1" smtClean="0"/>
              <a:t>UoT</a:t>
            </a:r>
            <a:endParaRPr lang="en-US" dirty="0" smtClean="0"/>
          </a:p>
        </p:txBody>
      </p:sp>
      <p:sp>
        <p:nvSpPr>
          <p:cNvPr id="4099" name="Content Placeholder 2"/>
          <p:cNvSpPr>
            <a:spLocks noGrp="1"/>
          </p:cNvSpPr>
          <p:nvPr>
            <p:ph idx="1"/>
          </p:nvPr>
        </p:nvSpPr>
        <p:spPr/>
        <p:txBody>
          <a:bodyPr/>
          <a:lstStyle/>
          <a:p>
            <a:pPr lvl="0"/>
            <a:r>
              <a:rPr lang="en-US" sz="1400" dirty="0" smtClean="0">
                <a:latin typeface="+mj-lt"/>
              </a:rPr>
              <a:t>Technology Incubation Platforms</a:t>
            </a:r>
          </a:p>
          <a:p>
            <a:pPr marL="0" lvl="0" indent="0">
              <a:buNone/>
            </a:pPr>
            <a:endParaRPr lang="en-US" sz="1400" dirty="0" smtClean="0">
              <a:latin typeface="+mj-lt"/>
            </a:endParaRPr>
          </a:p>
          <a:p>
            <a:r>
              <a:rPr lang="en-US" sz="1400" dirty="0" smtClean="0">
                <a:latin typeface="+mj-lt"/>
              </a:rPr>
              <a:t>Business Incubation Platforms</a:t>
            </a:r>
          </a:p>
          <a:p>
            <a:pPr marL="0" indent="0">
              <a:buNone/>
            </a:pPr>
            <a:endParaRPr lang="en-ZA" sz="1400" dirty="0" smtClean="0">
              <a:latin typeface="+mj-lt"/>
            </a:endParaRPr>
          </a:p>
          <a:p>
            <a:pPr lvl="0"/>
            <a:r>
              <a:rPr lang="en-US" sz="1400" dirty="0" smtClean="0">
                <a:latin typeface="+mj-lt"/>
              </a:rPr>
              <a:t>Industrialization platforms</a:t>
            </a:r>
          </a:p>
          <a:p>
            <a:pPr marL="0" lvl="0" indent="0">
              <a:buNone/>
            </a:pPr>
            <a:endParaRPr lang="en-US" sz="1400" dirty="0" smtClean="0">
              <a:latin typeface="+mj-lt"/>
            </a:endParaRPr>
          </a:p>
          <a:p>
            <a:pPr lvl="0"/>
            <a:r>
              <a:rPr lang="en-US" sz="1400" dirty="0" smtClean="0">
                <a:latin typeface="+mj-lt"/>
              </a:rPr>
              <a:t>Cooperative Education Platforms</a:t>
            </a:r>
          </a:p>
          <a:p>
            <a:pPr marL="0" lvl="0" indent="0">
              <a:buNone/>
            </a:pPr>
            <a:endParaRPr lang="en-ZA" sz="1400" dirty="0" smtClean="0">
              <a:latin typeface="+mj-lt"/>
            </a:endParaRPr>
          </a:p>
          <a:p>
            <a:r>
              <a:rPr lang="en-US" sz="1400" dirty="0" smtClean="0">
                <a:latin typeface="+mj-lt"/>
              </a:rPr>
              <a:t>Entrepreneurial Platforms</a:t>
            </a:r>
          </a:p>
          <a:p>
            <a:endParaRPr lang="en-US" sz="1400" dirty="0">
              <a:latin typeface="+mj-lt"/>
            </a:endParaRPr>
          </a:p>
          <a:p>
            <a:r>
              <a:rPr lang="en-US" sz="1400" dirty="0" smtClean="0">
                <a:latin typeface="+mj-lt"/>
              </a:rPr>
              <a:t>Health Platforms</a:t>
            </a:r>
          </a:p>
          <a:p>
            <a:endParaRPr lang="en-US" sz="1400" dirty="0">
              <a:latin typeface="+mj-lt"/>
            </a:endParaRPr>
          </a:p>
          <a:p>
            <a:r>
              <a:rPr lang="en-US" sz="1400" dirty="0" smtClean="0">
                <a:latin typeface="+mj-lt"/>
              </a:rPr>
              <a:t>E-Skilling Platforms</a:t>
            </a:r>
          </a:p>
          <a:p>
            <a:endParaRPr lang="en-US" sz="1400" dirty="0">
              <a:latin typeface="+mj-lt"/>
            </a:endParaRPr>
          </a:p>
          <a:p>
            <a:r>
              <a:rPr lang="en-US" sz="1400" dirty="0" smtClean="0">
                <a:latin typeface="+mj-lt"/>
              </a:rPr>
              <a:t>Footwear and Manufacturing </a:t>
            </a:r>
            <a:r>
              <a:rPr lang="en-US" sz="1400" dirty="0" err="1" smtClean="0">
                <a:latin typeface="+mj-lt"/>
              </a:rPr>
              <a:t>centre</a:t>
            </a:r>
            <a:endParaRPr lang="en-US" sz="1400" dirty="0" smtClean="0">
              <a:latin typeface="+mj-lt"/>
            </a:endParaRPr>
          </a:p>
          <a:p>
            <a:endParaRPr lang="en-US" sz="1400" dirty="0">
              <a:latin typeface="+mj-lt"/>
            </a:endParaRPr>
          </a:p>
          <a:p>
            <a:r>
              <a:rPr lang="en-US" sz="1400" dirty="0" smtClean="0">
                <a:latin typeface="+mj-lt"/>
              </a:rPr>
              <a:t>Energy Platforms</a:t>
            </a:r>
            <a:endParaRPr lang="en-ZA" sz="1400" dirty="0" smtClean="0">
              <a:latin typeface="+mj-lt"/>
            </a:endParaRPr>
          </a:p>
          <a:p>
            <a:pPr marL="0" lvl="0" indent="0">
              <a:buNone/>
            </a:pPr>
            <a:endParaRPr lang="en-ZA" sz="1400" dirty="0"/>
          </a:p>
        </p:txBody>
      </p:sp>
    </p:spTree>
    <p:extLst>
      <p:ext uri="{BB962C8B-B14F-4D97-AF65-F5344CB8AC3E}">
        <p14:creationId xmlns:p14="http://schemas.microsoft.com/office/powerpoint/2010/main" val="1088685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Implications of </a:t>
            </a:r>
            <a:r>
              <a:rPr lang="en-US" dirty="0" smtClean="0"/>
              <a:t>e-waste</a:t>
            </a:r>
          </a:p>
        </p:txBody>
      </p:sp>
      <p:sp>
        <p:nvSpPr>
          <p:cNvPr id="4099" name="Content Placeholder 2"/>
          <p:cNvSpPr>
            <a:spLocks noGrp="1"/>
          </p:cNvSpPr>
          <p:nvPr>
            <p:ph idx="1"/>
          </p:nvPr>
        </p:nvSpPr>
        <p:spPr>
          <a:xfrm>
            <a:off x="457200" y="1268760"/>
            <a:ext cx="8229600" cy="4857403"/>
          </a:xfrm>
        </p:spPr>
        <p:txBody>
          <a:bodyPr/>
          <a:lstStyle/>
          <a:p>
            <a:pPr lvl="0"/>
            <a:r>
              <a:rPr lang="en-US" sz="1600" dirty="0"/>
              <a:t>How E-waste poses significant risk to humans and the </a:t>
            </a:r>
            <a:r>
              <a:rPr lang="en-US" sz="1600" dirty="0" smtClean="0"/>
              <a:t>environment</a:t>
            </a:r>
          </a:p>
          <a:p>
            <a:pPr marL="0" lvl="0" indent="0">
              <a:buNone/>
            </a:pPr>
            <a:endParaRPr lang="en-ZA" sz="1600" dirty="0"/>
          </a:p>
          <a:p>
            <a:pPr lvl="0"/>
            <a:r>
              <a:rPr lang="en-US" sz="1600" dirty="0"/>
              <a:t>Organic pollutants known as polychlorinated biphenyls (“PCBs”). This class of pollutants includes copper, gold, iron, lead, thallium, and zinc, all of which can lead to birth defects</a:t>
            </a:r>
            <a:r>
              <a:rPr lang="en-US" sz="1600" dirty="0" smtClean="0"/>
              <a:t>.</a:t>
            </a:r>
          </a:p>
          <a:p>
            <a:pPr marL="0" lvl="0" indent="0">
              <a:buNone/>
            </a:pPr>
            <a:endParaRPr lang="en-ZA" sz="1600" dirty="0"/>
          </a:p>
          <a:p>
            <a:pPr lvl="0"/>
            <a:r>
              <a:rPr lang="en-US" sz="1600" dirty="0"/>
              <a:t>Hence as a learning system and enterprise Universities are not only learn and research this but have an obligation to ensure that those involved in the recycling and dismantling industry, do so in an environmentally friendly way.  </a:t>
            </a:r>
            <a:endParaRPr lang="en-US" sz="1600" dirty="0" smtClean="0"/>
          </a:p>
          <a:p>
            <a:pPr marL="0" lvl="0" indent="0">
              <a:buNone/>
            </a:pPr>
            <a:endParaRPr lang="en-ZA" sz="1600" dirty="0"/>
          </a:p>
          <a:p>
            <a:r>
              <a:rPr lang="en-US" sz="1600" dirty="0"/>
              <a:t>This operation will require limited infrastructural commitment but will afford the University an opportunity to offer a collection site for E-Waste from the University </a:t>
            </a:r>
            <a:endParaRPr lang="en-US" sz="1600" dirty="0" smtClean="0"/>
          </a:p>
          <a:p>
            <a:endParaRPr lang="en-US" sz="1600" dirty="0"/>
          </a:p>
          <a:p>
            <a:pPr lvl="0"/>
            <a:r>
              <a:rPr lang="en-US" sz="1600" dirty="0"/>
              <a:t>and the surrounding communities (Private and Public), training </a:t>
            </a:r>
            <a:r>
              <a:rPr lang="en-US" sz="1600" dirty="0" err="1"/>
              <a:t>programmes</a:t>
            </a:r>
            <a:r>
              <a:rPr lang="en-US" sz="1600" dirty="0"/>
              <a:t> for the recycling industry staff, courses for dismantling of e-waste products and job creation for communities around the university and for students within the university</a:t>
            </a:r>
            <a:r>
              <a:rPr lang="en-US" sz="1600" dirty="0" smtClean="0"/>
              <a:t>.</a:t>
            </a:r>
            <a:endParaRPr lang="en-ZA" sz="1600" dirty="0"/>
          </a:p>
        </p:txBody>
      </p:sp>
    </p:spTree>
    <p:extLst>
      <p:ext uri="{BB962C8B-B14F-4D97-AF65-F5344CB8AC3E}">
        <p14:creationId xmlns:p14="http://schemas.microsoft.com/office/powerpoint/2010/main" val="262889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Energy Platforms</a:t>
            </a:r>
          </a:p>
        </p:txBody>
      </p:sp>
      <p:sp>
        <p:nvSpPr>
          <p:cNvPr id="4099" name="Content Placeholder 2"/>
          <p:cNvSpPr>
            <a:spLocks noGrp="1"/>
          </p:cNvSpPr>
          <p:nvPr>
            <p:ph idx="1"/>
          </p:nvPr>
        </p:nvSpPr>
        <p:spPr>
          <a:xfrm>
            <a:off x="457200" y="1268760"/>
            <a:ext cx="8229600" cy="4857403"/>
          </a:xfrm>
        </p:spPr>
        <p:txBody>
          <a:bodyPr/>
          <a:lstStyle/>
          <a:p>
            <a:r>
              <a:rPr lang="en-US" sz="1600" dirty="0" smtClean="0"/>
              <a:t> </a:t>
            </a:r>
            <a:r>
              <a:rPr lang="en-US" sz="1600" dirty="0"/>
              <a:t>To contribute to the improvement of service delivery of energy in the public service. </a:t>
            </a:r>
            <a:endParaRPr lang="en-US" sz="1600" dirty="0" smtClean="0"/>
          </a:p>
          <a:p>
            <a:r>
              <a:rPr lang="en-US" sz="1600" dirty="0" smtClean="0"/>
              <a:t>This </a:t>
            </a:r>
            <a:r>
              <a:rPr lang="en-US" sz="1600" dirty="0"/>
              <a:t>project includes </a:t>
            </a:r>
            <a:r>
              <a:rPr lang="en-US" sz="1600" dirty="0" err="1"/>
              <a:t>programmes</a:t>
            </a:r>
            <a:r>
              <a:rPr lang="en-US" sz="1600" dirty="0"/>
              <a:t> offered in the TVET sector, Universities of Technology and Research Institutions</a:t>
            </a:r>
            <a:r>
              <a:rPr lang="en-US" sz="1600" dirty="0" smtClean="0"/>
              <a:t>.</a:t>
            </a:r>
          </a:p>
          <a:p>
            <a:r>
              <a:rPr lang="en-US" sz="1600" dirty="0" smtClean="0"/>
              <a:t> </a:t>
            </a:r>
            <a:r>
              <a:rPr lang="en-US" sz="1600" dirty="0"/>
              <a:t>This capacity building </a:t>
            </a:r>
            <a:r>
              <a:rPr lang="en-US" sz="1600" dirty="0" err="1"/>
              <a:t>programme</a:t>
            </a:r>
            <a:r>
              <a:rPr lang="en-US" sz="1600" dirty="0"/>
              <a:t> will provide quality training, research and outreach programs in energy studies from the NQF Level 2 through to PhD level (NQF Level 10). </a:t>
            </a:r>
            <a:r>
              <a:rPr lang="en-US" sz="1600" dirty="0" smtClean="0"/>
              <a:t> </a:t>
            </a:r>
          </a:p>
          <a:p>
            <a:r>
              <a:rPr lang="en-US" sz="1600" dirty="0" smtClean="0"/>
              <a:t>The </a:t>
            </a:r>
            <a:r>
              <a:rPr lang="en-US" sz="1600" dirty="0"/>
              <a:t>model includes the TVET colleges, Universities of Technology and research Universities working together to offer these </a:t>
            </a:r>
            <a:r>
              <a:rPr lang="en-US" sz="1600" dirty="0" err="1"/>
              <a:t>programmes</a:t>
            </a:r>
            <a:r>
              <a:rPr lang="en-US" sz="1600" dirty="0"/>
              <a:t>. </a:t>
            </a:r>
            <a:endParaRPr lang="en-US" sz="1600" dirty="0" smtClean="0"/>
          </a:p>
          <a:p>
            <a:r>
              <a:rPr lang="en-US" sz="1600" dirty="0" smtClean="0"/>
              <a:t>Project </a:t>
            </a:r>
            <a:r>
              <a:rPr lang="en-US" sz="1600" dirty="0"/>
              <a:t>interventions include human resource development (staff and students) to ensure the demand for a critical mass of Human resources to meet academic, industry and public sector </a:t>
            </a:r>
            <a:r>
              <a:rPr lang="en-US" sz="1600" dirty="0" smtClean="0"/>
              <a:t>requirements. </a:t>
            </a:r>
          </a:p>
          <a:p>
            <a:r>
              <a:rPr lang="en-US" sz="1600" dirty="0"/>
              <a:t>R</a:t>
            </a:r>
            <a:r>
              <a:rPr lang="en-US" sz="1600" dirty="0" smtClean="0"/>
              <a:t>esearch</a:t>
            </a:r>
            <a:r>
              <a:rPr lang="en-US" sz="1600" dirty="0"/>
              <a:t>, innovation and policy development </a:t>
            </a:r>
            <a:r>
              <a:rPr lang="en-US" sz="1600" dirty="0" smtClean="0"/>
              <a:t>interventions.</a:t>
            </a:r>
          </a:p>
          <a:p>
            <a:endParaRPr lang="en-US" sz="1600" dirty="0"/>
          </a:p>
          <a:p>
            <a:r>
              <a:rPr lang="en-US" sz="1600" dirty="0"/>
              <a:t>I</a:t>
            </a:r>
            <a:r>
              <a:rPr lang="en-US" sz="1600" dirty="0" smtClean="0"/>
              <a:t>nfrastructure </a:t>
            </a:r>
            <a:r>
              <a:rPr lang="en-US" sz="1600" dirty="0"/>
              <a:t>and ICT development to support the energy sector and ensure efficient, effective  and sustainable service delivery. </a:t>
            </a:r>
            <a:endParaRPr lang="en-ZA" sz="1600" dirty="0"/>
          </a:p>
        </p:txBody>
      </p:sp>
    </p:spTree>
    <p:extLst>
      <p:ext uri="{BB962C8B-B14F-4D97-AF65-F5344CB8AC3E}">
        <p14:creationId xmlns:p14="http://schemas.microsoft.com/office/powerpoint/2010/main" val="3652649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Energy Platforms(cont..)</a:t>
            </a:r>
          </a:p>
        </p:txBody>
      </p:sp>
      <p:sp>
        <p:nvSpPr>
          <p:cNvPr id="4099" name="Content Placeholder 2"/>
          <p:cNvSpPr>
            <a:spLocks noGrp="1"/>
          </p:cNvSpPr>
          <p:nvPr>
            <p:ph idx="1"/>
          </p:nvPr>
        </p:nvSpPr>
        <p:spPr>
          <a:xfrm>
            <a:off x="457200" y="1268760"/>
            <a:ext cx="8229600" cy="4857403"/>
          </a:xfrm>
        </p:spPr>
        <p:txBody>
          <a:bodyPr/>
          <a:lstStyle/>
          <a:p>
            <a:pPr lvl="0"/>
            <a:r>
              <a:rPr lang="en-US" sz="1600" dirty="0" smtClean="0"/>
              <a:t> </a:t>
            </a:r>
            <a:r>
              <a:rPr lang="en-US" sz="1600" dirty="0"/>
              <a:t>The University of KwaZulu-Natal intends to offer, the Master (both Course work and research masters and PhD </a:t>
            </a:r>
            <a:r>
              <a:rPr lang="en-US" sz="1600" dirty="0" err="1"/>
              <a:t>programmes</a:t>
            </a:r>
            <a:r>
              <a:rPr lang="en-US" sz="1600" dirty="0"/>
              <a:t> in Energy studies and energy management with immediate effect</a:t>
            </a:r>
            <a:r>
              <a:rPr lang="en-US" sz="1600" dirty="0" smtClean="0"/>
              <a:t>). </a:t>
            </a:r>
            <a:endParaRPr lang="en-ZA" sz="1600" dirty="0"/>
          </a:p>
          <a:p>
            <a:pPr lvl="0"/>
            <a:r>
              <a:rPr lang="en-US" sz="1600" dirty="0"/>
              <a:t>The Vaal University of Technology intends to offer undergraduate Diplomas and the four year undergraduate </a:t>
            </a:r>
            <a:r>
              <a:rPr lang="en-US" sz="1600" dirty="0" err="1"/>
              <a:t>programme</a:t>
            </a:r>
            <a:r>
              <a:rPr lang="en-US" sz="1600" dirty="0"/>
              <a:t> in energy studies </a:t>
            </a:r>
            <a:endParaRPr lang="en-ZA" sz="1600" dirty="0"/>
          </a:p>
          <a:p>
            <a:pPr lvl="0"/>
            <a:r>
              <a:rPr lang="en-US" sz="1600" dirty="0"/>
              <a:t>T</a:t>
            </a:r>
            <a:r>
              <a:rPr lang="en-US" sz="1600" dirty="0" smtClean="0"/>
              <a:t>he </a:t>
            </a:r>
            <a:r>
              <a:rPr lang="en-US" sz="1600" dirty="0"/>
              <a:t>TVET colleges will jointly offer short courses to the energy industry in partnership with the EWSETA. </a:t>
            </a:r>
            <a:endParaRPr lang="en-US" sz="1600" dirty="0" smtClean="0"/>
          </a:p>
          <a:p>
            <a:pPr lvl="0"/>
            <a:r>
              <a:rPr lang="en-US" sz="1600" dirty="0" smtClean="0"/>
              <a:t>Both </a:t>
            </a:r>
            <a:r>
              <a:rPr lang="en-US" sz="1600" dirty="0"/>
              <a:t>institutions intend establishing incubators at their respective science </a:t>
            </a:r>
            <a:r>
              <a:rPr lang="en-US" sz="1600" dirty="0" smtClean="0"/>
              <a:t>parks.</a:t>
            </a:r>
          </a:p>
          <a:p>
            <a:pPr marL="0" lvl="0" indent="0">
              <a:buNone/>
            </a:pPr>
            <a:endParaRPr lang="en-US" sz="1600" dirty="0" smtClean="0"/>
          </a:p>
          <a:p>
            <a:pPr lvl="0"/>
            <a:r>
              <a:rPr lang="en-US" sz="1600" dirty="0"/>
              <a:t>I</a:t>
            </a:r>
            <a:r>
              <a:rPr lang="en-US" sz="1600" dirty="0" smtClean="0"/>
              <a:t>nnovation </a:t>
            </a:r>
            <a:r>
              <a:rPr lang="en-US" sz="1600" dirty="0"/>
              <a:t>centers to encourage research, </a:t>
            </a:r>
            <a:r>
              <a:rPr lang="en-US" sz="1600" dirty="0" smtClean="0"/>
              <a:t>innovation.</a:t>
            </a:r>
          </a:p>
          <a:p>
            <a:pPr marL="0" lvl="0" indent="0">
              <a:buNone/>
            </a:pPr>
            <a:r>
              <a:rPr lang="en-US" sz="1600" dirty="0" smtClean="0"/>
              <a:t> </a:t>
            </a:r>
          </a:p>
          <a:p>
            <a:pPr lvl="0"/>
            <a:r>
              <a:rPr lang="en-US" sz="1600" dirty="0"/>
              <a:t>E</a:t>
            </a:r>
            <a:r>
              <a:rPr lang="en-US" sz="1600" dirty="0" smtClean="0"/>
              <a:t>ntrepreneurial activities.</a:t>
            </a:r>
          </a:p>
          <a:p>
            <a:pPr marL="0" lvl="0" indent="0">
              <a:buNone/>
            </a:pPr>
            <a:endParaRPr lang="en-US" sz="1600" dirty="0" smtClean="0"/>
          </a:p>
          <a:p>
            <a:pPr lvl="0"/>
            <a:r>
              <a:rPr lang="en-US" sz="1600" dirty="0" smtClean="0"/>
              <a:t>Commercialization </a:t>
            </a:r>
            <a:r>
              <a:rPr lang="en-US" sz="1600" dirty="0"/>
              <a:t>of research results and findings. </a:t>
            </a:r>
            <a:endParaRPr lang="en-ZA" sz="1600" dirty="0"/>
          </a:p>
          <a:p>
            <a:endParaRPr lang="en-ZA" sz="1600" dirty="0"/>
          </a:p>
        </p:txBody>
      </p:sp>
    </p:spTree>
    <p:extLst>
      <p:ext uri="{BB962C8B-B14F-4D97-AF65-F5344CB8AC3E}">
        <p14:creationId xmlns:p14="http://schemas.microsoft.com/office/powerpoint/2010/main" val="127455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Energy Platforms Advantages</a:t>
            </a:r>
          </a:p>
        </p:txBody>
      </p:sp>
      <p:sp>
        <p:nvSpPr>
          <p:cNvPr id="4099" name="Content Placeholder 2"/>
          <p:cNvSpPr>
            <a:spLocks noGrp="1"/>
          </p:cNvSpPr>
          <p:nvPr>
            <p:ph idx="1"/>
          </p:nvPr>
        </p:nvSpPr>
        <p:spPr>
          <a:xfrm>
            <a:off x="457200" y="1268760"/>
            <a:ext cx="8229600" cy="4857403"/>
          </a:xfrm>
        </p:spPr>
        <p:txBody>
          <a:bodyPr/>
          <a:lstStyle/>
          <a:p>
            <a:pPr marL="0" lvl="0" indent="0">
              <a:buNone/>
            </a:pPr>
            <a:r>
              <a:rPr lang="en-US" sz="1600" dirty="0"/>
              <a:t>This  National energy college </a:t>
            </a:r>
            <a:r>
              <a:rPr lang="en-US" sz="1600" dirty="0" smtClean="0"/>
              <a:t>aims:</a:t>
            </a:r>
          </a:p>
          <a:p>
            <a:pPr marL="0" lvl="0" indent="0">
              <a:buNone/>
            </a:pPr>
            <a:endParaRPr lang="en-US" sz="1600" dirty="0" smtClean="0"/>
          </a:p>
          <a:p>
            <a:pPr lvl="0"/>
            <a:r>
              <a:rPr lang="en-US" sz="1600" dirty="0" smtClean="0"/>
              <a:t>To </a:t>
            </a:r>
            <a:r>
              <a:rPr lang="en-US" sz="1600" dirty="0"/>
              <a:t>build the relevant capacity of  managerial as well as energy related </a:t>
            </a:r>
            <a:r>
              <a:rPr lang="en-US" sz="1600" dirty="0" smtClean="0"/>
              <a:t>skills.</a:t>
            </a:r>
          </a:p>
          <a:p>
            <a:pPr marL="0" lvl="0" indent="0">
              <a:buNone/>
            </a:pPr>
            <a:endParaRPr lang="en-US" sz="1600" dirty="0" smtClean="0"/>
          </a:p>
          <a:p>
            <a:pPr lvl="0"/>
            <a:r>
              <a:rPr lang="en-US" sz="1600" dirty="0" smtClean="0"/>
              <a:t>Technology</a:t>
            </a:r>
            <a:r>
              <a:rPr lang="en-US" sz="1600" dirty="0"/>
              <a:t>, high level research and innovation to support the energy crisis in South </a:t>
            </a:r>
            <a:r>
              <a:rPr lang="en-US" sz="1600" dirty="0" smtClean="0"/>
              <a:t>Africa.</a:t>
            </a:r>
          </a:p>
          <a:p>
            <a:pPr marL="0" lvl="0" indent="0">
              <a:buNone/>
            </a:pPr>
            <a:endParaRPr lang="en-US" sz="1600" dirty="0" smtClean="0"/>
          </a:p>
          <a:p>
            <a:pPr lvl="0"/>
            <a:r>
              <a:rPr lang="en-US" sz="1600" dirty="0" smtClean="0"/>
              <a:t>SARETEC </a:t>
            </a:r>
            <a:r>
              <a:rPr lang="en-US" sz="1600" dirty="0"/>
              <a:t>will deliver specialized training for the entire Renewable Energy (RE) industry along with tailored short courses. </a:t>
            </a:r>
            <a:endParaRPr lang="en-US" sz="1600" dirty="0" smtClean="0"/>
          </a:p>
          <a:p>
            <a:pPr marL="0" lvl="0" indent="0">
              <a:buNone/>
            </a:pPr>
            <a:endParaRPr lang="en-US" sz="1600" dirty="0" smtClean="0"/>
          </a:p>
          <a:p>
            <a:pPr lvl="0"/>
            <a:r>
              <a:rPr lang="en-US" sz="1600" dirty="0"/>
              <a:t>F</a:t>
            </a:r>
            <a:r>
              <a:rPr lang="en-US" sz="1600" dirty="0" smtClean="0"/>
              <a:t>ocus </a:t>
            </a:r>
            <a:r>
              <a:rPr lang="en-US" sz="1600" dirty="0"/>
              <a:t>currently is in the Wind Energy sector. </a:t>
            </a:r>
            <a:endParaRPr lang="en-ZA" sz="1600" dirty="0"/>
          </a:p>
        </p:txBody>
      </p:sp>
    </p:spTree>
    <p:extLst>
      <p:ext uri="{BB962C8B-B14F-4D97-AF65-F5344CB8AC3E}">
        <p14:creationId xmlns:p14="http://schemas.microsoft.com/office/powerpoint/2010/main" val="53545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Making a case for </a:t>
            </a:r>
            <a:r>
              <a:rPr lang="en-US" dirty="0" err="1" smtClean="0"/>
              <a:t>UoTs</a:t>
            </a:r>
            <a:endParaRPr lang="en-US" dirty="0" smtClean="0"/>
          </a:p>
        </p:txBody>
      </p:sp>
      <p:sp>
        <p:nvSpPr>
          <p:cNvPr id="4099" name="Content Placeholder 2"/>
          <p:cNvSpPr>
            <a:spLocks noGrp="1"/>
          </p:cNvSpPr>
          <p:nvPr>
            <p:ph idx="1"/>
          </p:nvPr>
        </p:nvSpPr>
        <p:spPr>
          <a:xfrm>
            <a:off x="457200" y="1268760"/>
            <a:ext cx="8229600" cy="4857403"/>
          </a:xfrm>
        </p:spPr>
        <p:txBody>
          <a:bodyPr/>
          <a:lstStyle/>
          <a:p>
            <a:r>
              <a:rPr lang="en-US" sz="1600" dirty="0" err="1"/>
              <a:t>UoT’s</a:t>
            </a:r>
            <a:r>
              <a:rPr lang="en-US" sz="1600" dirty="0"/>
              <a:t> argue that for the “knowledge commons” to acquire public credibility and support, they need to show how their work is responsible to the pressing objectives of </a:t>
            </a:r>
            <a:r>
              <a:rPr lang="en-US" sz="1600" dirty="0" smtClean="0"/>
              <a:t>development.</a:t>
            </a:r>
          </a:p>
          <a:p>
            <a:pPr marL="0" indent="0">
              <a:buNone/>
            </a:pPr>
            <a:endParaRPr lang="en-US" sz="1600" dirty="0" smtClean="0"/>
          </a:p>
          <a:p>
            <a:r>
              <a:rPr lang="en-US" sz="1600" dirty="0" smtClean="0"/>
              <a:t>In </a:t>
            </a:r>
            <a:r>
              <a:rPr lang="en-US" sz="1600" dirty="0"/>
              <a:t>pursuit of this, </a:t>
            </a:r>
            <a:r>
              <a:rPr lang="en-US" sz="1600" dirty="0" err="1"/>
              <a:t>UoT’s</a:t>
            </a:r>
            <a:r>
              <a:rPr lang="en-US" sz="1600" dirty="0"/>
              <a:t> speak of “smart interfaces” with both the state and private sectors, promoting effective knowledge transfer, and showing, through examples, how there can be a “valid social” “and” economic return on public investment in their resources. Such interfaces of course, is nothing else than active </a:t>
            </a:r>
            <a:r>
              <a:rPr lang="en-US" sz="1600" dirty="0" smtClean="0"/>
              <a:t>partnerships.</a:t>
            </a:r>
          </a:p>
          <a:p>
            <a:endParaRPr lang="en-US" sz="1600" dirty="0"/>
          </a:p>
          <a:p>
            <a:r>
              <a:rPr lang="en-US" sz="1600" dirty="0" smtClean="0"/>
              <a:t>At </a:t>
            </a:r>
            <a:r>
              <a:rPr lang="en-US" sz="1600" dirty="0"/>
              <a:t>the same time, however, an expanding global middle class and growing young adult populations, are increasing the demand for higher education in the developing world, especially in key areas of research and vocational education, innovation and </a:t>
            </a:r>
            <a:r>
              <a:rPr lang="en-US" sz="1600" dirty="0" err="1"/>
              <a:t>entrepreniual</a:t>
            </a:r>
            <a:r>
              <a:rPr lang="en-US" sz="1600" dirty="0"/>
              <a:t> mind set</a:t>
            </a:r>
            <a:r>
              <a:rPr lang="en-US" sz="1600" dirty="0" smtClean="0"/>
              <a:t>.</a:t>
            </a:r>
            <a:r>
              <a:rPr lang="en-US" sz="1600" dirty="0"/>
              <a:t> </a:t>
            </a:r>
            <a:endParaRPr lang="en-US" sz="1600" dirty="0" smtClean="0"/>
          </a:p>
          <a:p>
            <a:pPr marL="0" indent="0">
              <a:buNone/>
            </a:pPr>
            <a:endParaRPr lang="en-US" sz="1600" dirty="0" smtClean="0"/>
          </a:p>
          <a:p>
            <a:r>
              <a:rPr lang="en-US" sz="1600" dirty="0" smtClean="0"/>
              <a:t>Since </a:t>
            </a:r>
            <a:r>
              <a:rPr lang="en-US" sz="1600" dirty="0"/>
              <a:t>today’s institutions of higher learning have high hopes for technology-based delivery of instruction. Massive open online course, hybrid courses and digital </a:t>
            </a:r>
            <a:r>
              <a:rPr lang="en-US" sz="1600" dirty="0" err="1"/>
              <a:t>programmes</a:t>
            </a:r>
            <a:r>
              <a:rPr lang="en-US" sz="1600" dirty="0"/>
              <a:t> shorten time to degrees.</a:t>
            </a:r>
            <a:endParaRPr lang="en-ZA" sz="1600" dirty="0"/>
          </a:p>
          <a:p>
            <a:endParaRPr lang="en-US" sz="1600" dirty="0" smtClean="0"/>
          </a:p>
          <a:p>
            <a:endParaRPr lang="en-ZA" sz="1600" dirty="0"/>
          </a:p>
        </p:txBody>
      </p:sp>
    </p:spTree>
    <p:extLst>
      <p:ext uri="{BB962C8B-B14F-4D97-AF65-F5344CB8AC3E}">
        <p14:creationId xmlns:p14="http://schemas.microsoft.com/office/powerpoint/2010/main" val="2780777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2400" dirty="0"/>
              <a:t>In repositioning themselves, </a:t>
            </a:r>
            <a:r>
              <a:rPr lang="en-US" sz="2400" dirty="0" err="1"/>
              <a:t>UoT’s</a:t>
            </a:r>
            <a:r>
              <a:rPr lang="en-US" sz="2400" dirty="0"/>
              <a:t> often ask the following questions, namely; How does our Higher –education institution attract students today?</a:t>
            </a:r>
            <a:r>
              <a:rPr lang="en-ZA" sz="2400" dirty="0"/>
              <a:t/>
            </a:r>
            <a:br>
              <a:rPr lang="en-ZA" sz="2400" dirty="0"/>
            </a:br>
            <a:endParaRPr lang="en-US" sz="2400" dirty="0" smtClean="0"/>
          </a:p>
        </p:txBody>
      </p:sp>
      <p:sp>
        <p:nvSpPr>
          <p:cNvPr id="4099" name="Content Placeholder 2"/>
          <p:cNvSpPr>
            <a:spLocks noGrp="1"/>
          </p:cNvSpPr>
          <p:nvPr>
            <p:ph idx="1"/>
          </p:nvPr>
        </p:nvSpPr>
        <p:spPr>
          <a:xfrm>
            <a:off x="457200" y="1268760"/>
            <a:ext cx="8229600" cy="4857403"/>
          </a:xfrm>
        </p:spPr>
        <p:txBody>
          <a:bodyPr/>
          <a:lstStyle/>
          <a:p>
            <a:pPr lvl="0"/>
            <a:r>
              <a:rPr lang="en-US" sz="1600" dirty="0"/>
              <a:t>Increasing the professional relevant of course </a:t>
            </a:r>
            <a:r>
              <a:rPr lang="en-US" sz="1600" dirty="0" smtClean="0"/>
              <a:t>offerings</a:t>
            </a:r>
          </a:p>
          <a:p>
            <a:pPr marL="0" lvl="0" indent="0">
              <a:buNone/>
            </a:pPr>
            <a:endParaRPr lang="en-ZA" sz="1600" dirty="0"/>
          </a:p>
          <a:p>
            <a:pPr lvl="0"/>
            <a:r>
              <a:rPr lang="en-US" sz="1600" dirty="0"/>
              <a:t>Improving the strength of the institution’s </a:t>
            </a:r>
            <a:r>
              <a:rPr lang="en-US" sz="1600" dirty="0" smtClean="0"/>
              <a:t>reputation/brand</a:t>
            </a:r>
          </a:p>
          <a:p>
            <a:pPr marL="0" lvl="0" indent="0">
              <a:buNone/>
            </a:pPr>
            <a:endParaRPr lang="en-ZA" sz="1600" dirty="0"/>
          </a:p>
          <a:p>
            <a:pPr lvl="0"/>
            <a:r>
              <a:rPr lang="en-US" sz="1600" dirty="0"/>
              <a:t>Integrating professional work into </a:t>
            </a:r>
            <a:r>
              <a:rPr lang="en-US" sz="1600" dirty="0" smtClean="0"/>
              <a:t>classes</a:t>
            </a:r>
          </a:p>
          <a:p>
            <a:pPr marL="0" lvl="0" indent="0">
              <a:buNone/>
            </a:pPr>
            <a:endParaRPr lang="en-ZA" sz="1600" dirty="0"/>
          </a:p>
          <a:p>
            <a:pPr lvl="0"/>
            <a:r>
              <a:rPr lang="en-US" sz="1600" dirty="0"/>
              <a:t>Partnering with </a:t>
            </a:r>
            <a:r>
              <a:rPr lang="en-US" sz="1600" dirty="0" smtClean="0"/>
              <a:t>industry</a:t>
            </a:r>
          </a:p>
          <a:p>
            <a:pPr marL="0" lvl="0" indent="0">
              <a:buNone/>
            </a:pPr>
            <a:endParaRPr lang="en-ZA" sz="1600" dirty="0"/>
          </a:p>
          <a:p>
            <a:pPr lvl="0"/>
            <a:r>
              <a:rPr lang="en-US" sz="1600" dirty="0"/>
              <a:t>Building online, hybrid, blended and /or flipped </a:t>
            </a:r>
            <a:r>
              <a:rPr lang="en-US" sz="1600" dirty="0" smtClean="0"/>
              <a:t>classrooms white board teaching methodologies and constant adopting and engagement with industry for local relevance</a:t>
            </a:r>
            <a:r>
              <a:rPr lang="en-ZA" sz="1600" dirty="0" smtClean="0"/>
              <a:t>.</a:t>
            </a:r>
          </a:p>
          <a:p>
            <a:pPr lvl="0"/>
            <a:endParaRPr lang="en-ZA" sz="1600" dirty="0"/>
          </a:p>
          <a:p>
            <a:r>
              <a:rPr lang="en-ZA" sz="1600" dirty="0" smtClean="0"/>
              <a:t>L/G </a:t>
            </a:r>
            <a:r>
              <a:rPr lang="en-US" sz="1600" dirty="0"/>
              <a:t>in higher education </a:t>
            </a:r>
            <a:r>
              <a:rPr lang="en-US" sz="1600" dirty="0" smtClean="0"/>
              <a:t>today, sustainability </a:t>
            </a:r>
            <a:r>
              <a:rPr lang="en-US" sz="1600" dirty="0"/>
              <a:t>depends on tailoring business models to the shifting needs of students. Budget pressures and shift reliance away from public or private subsidies, harness interactive technologies that all students and faculty expect schools to </a:t>
            </a:r>
            <a:r>
              <a:rPr lang="en-US" sz="1600" dirty="0" smtClean="0"/>
              <a:t>offer and this is central to University of Technology hence all our qualification and programs ride on the back on ICT.</a:t>
            </a:r>
            <a:endParaRPr lang="en-ZA" sz="1600" dirty="0"/>
          </a:p>
          <a:p>
            <a:pPr lvl="0"/>
            <a:endParaRPr lang="en-ZA" sz="1600" dirty="0"/>
          </a:p>
        </p:txBody>
      </p:sp>
    </p:spTree>
    <p:extLst>
      <p:ext uri="{BB962C8B-B14F-4D97-AF65-F5344CB8AC3E}">
        <p14:creationId xmlns:p14="http://schemas.microsoft.com/office/powerpoint/2010/main" val="187555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500" r="-500"/>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ZA" dirty="0"/>
              <a:t>INTRODUCTION</a:t>
            </a:r>
            <a:endParaRPr lang="en-US" dirty="0" smtClean="0"/>
          </a:p>
        </p:txBody>
      </p:sp>
      <p:sp>
        <p:nvSpPr>
          <p:cNvPr id="3075" name="Content Placeholder 2"/>
          <p:cNvSpPr>
            <a:spLocks noGrp="1"/>
          </p:cNvSpPr>
          <p:nvPr>
            <p:ph idx="1"/>
          </p:nvPr>
        </p:nvSpPr>
        <p:spPr/>
        <p:txBody>
          <a:bodyPr/>
          <a:lstStyle/>
          <a:p>
            <a:pPr marL="0" indent="0" algn="just">
              <a:buNone/>
            </a:pPr>
            <a:r>
              <a:rPr lang="en-US" sz="1600" b="1" dirty="0"/>
              <a:t>“Progress necessitates one surrender something, however small, because it represents change and with it, difference. The art behind its attainment lies in one’s ability to convince people of its ultimate advantage. And that requires not only that they understand the change it demands, but that they invest in the opportunity it presents”. And today </a:t>
            </a:r>
            <a:r>
              <a:rPr lang="en-US" sz="1600" b="1" dirty="0" smtClean="0"/>
              <a:t>is </a:t>
            </a:r>
            <a:r>
              <a:rPr lang="en-US" sz="1600" b="1" dirty="0"/>
              <a:t>such a day.</a:t>
            </a:r>
            <a:endParaRPr lang="en-ZA" sz="1600" dirty="0"/>
          </a:p>
          <a:p>
            <a:pPr marL="0" indent="0" algn="just">
              <a:buNone/>
            </a:pPr>
            <a:r>
              <a:rPr lang="en-US" sz="1600" b="1" dirty="0"/>
              <a:t>                                            </a:t>
            </a:r>
            <a:endParaRPr lang="en-US" sz="1600" b="1" dirty="0" smtClean="0"/>
          </a:p>
          <a:p>
            <a:pPr marL="0" indent="0">
              <a:buNone/>
            </a:pPr>
            <a:r>
              <a:rPr lang="en-US" sz="1600" b="1" dirty="0"/>
              <a:t> </a:t>
            </a:r>
            <a:r>
              <a:rPr lang="en-US" sz="1600" b="1" dirty="0" smtClean="0"/>
              <a:t>                                                         Gareth </a:t>
            </a:r>
            <a:r>
              <a:rPr lang="en-US" sz="1600" b="1" dirty="0"/>
              <a:t>van </a:t>
            </a:r>
            <a:r>
              <a:rPr lang="en-US" sz="1600" b="1" dirty="0" err="1"/>
              <a:t>Onselen</a:t>
            </a:r>
            <a:r>
              <a:rPr lang="en-US" sz="1600" b="1" dirty="0"/>
              <a:t> (Business Day, 23/0/2011)</a:t>
            </a:r>
            <a:endParaRPr lang="en-ZA" sz="1600" dirty="0"/>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2400" dirty="0"/>
              <a:t>In repositioning themselves, </a:t>
            </a:r>
            <a:r>
              <a:rPr lang="en-US" sz="2400" dirty="0" err="1"/>
              <a:t>UoT’s</a:t>
            </a:r>
            <a:r>
              <a:rPr lang="en-US" sz="2400" dirty="0"/>
              <a:t> often ask the following questions, namely; How does our Higher –education institution attract students today?</a:t>
            </a:r>
            <a:r>
              <a:rPr lang="en-ZA" sz="2400" dirty="0"/>
              <a:t/>
            </a:r>
            <a:br>
              <a:rPr lang="en-ZA" sz="2400" dirty="0"/>
            </a:br>
            <a:endParaRPr lang="en-US" sz="2400" dirty="0" smtClean="0"/>
          </a:p>
        </p:txBody>
      </p:sp>
      <p:sp>
        <p:nvSpPr>
          <p:cNvPr id="4099" name="Content Placeholder 2"/>
          <p:cNvSpPr>
            <a:spLocks noGrp="1"/>
          </p:cNvSpPr>
          <p:nvPr>
            <p:ph idx="1"/>
          </p:nvPr>
        </p:nvSpPr>
        <p:spPr>
          <a:xfrm>
            <a:off x="457200" y="1268760"/>
            <a:ext cx="8229600" cy="4857403"/>
          </a:xfrm>
        </p:spPr>
        <p:txBody>
          <a:bodyPr/>
          <a:lstStyle/>
          <a:p>
            <a:r>
              <a:rPr lang="en-US" sz="1600" dirty="0"/>
              <a:t>Innovation and upheaval in job markets will continue to influence student’s thinking about careers and thus their decisions about which institution might offer the most career-relevant courses</a:t>
            </a:r>
            <a:r>
              <a:rPr lang="en-US" sz="1600" dirty="0" smtClean="0"/>
              <a:t>.</a:t>
            </a:r>
          </a:p>
          <a:p>
            <a:pPr marL="0" indent="0">
              <a:buNone/>
            </a:pPr>
            <a:endParaRPr lang="en-ZA" sz="1600" dirty="0"/>
          </a:p>
          <a:p>
            <a:r>
              <a:rPr lang="en-US" sz="1600" dirty="0"/>
              <a:t>To fulfill their academic missions in challenging conditions schools will either adapt or perish, but technology driven institutions will survive. Solutions combine trimming costs, raising schools’ public profiles and deploying new technology. </a:t>
            </a:r>
            <a:endParaRPr lang="en-US" sz="1600" dirty="0" smtClean="0"/>
          </a:p>
          <a:p>
            <a:pPr marL="0" indent="0">
              <a:buNone/>
            </a:pPr>
            <a:endParaRPr lang="en-US" sz="1600" dirty="0" smtClean="0"/>
          </a:p>
          <a:p>
            <a:r>
              <a:rPr lang="en-US" sz="1600" dirty="0" smtClean="0"/>
              <a:t>The </a:t>
            </a:r>
            <a:r>
              <a:rPr lang="en-US" sz="1600" dirty="0"/>
              <a:t>top trend </a:t>
            </a:r>
            <a:r>
              <a:rPr lang="en-US" sz="1600" dirty="0" smtClean="0"/>
              <a:t>today is </a:t>
            </a:r>
            <a:r>
              <a:rPr lang="en-US" sz="1600" dirty="0"/>
              <a:t>increasing the professional relevance of course offering. Students invest in </a:t>
            </a:r>
            <a:r>
              <a:rPr lang="en-US" sz="1600" dirty="0" smtClean="0"/>
              <a:t>university to </a:t>
            </a:r>
            <a:r>
              <a:rPr lang="en-US" sz="1600" dirty="0"/>
              <a:t>advance careers, and tailoring curriculum boosts their return on investment-an incentive to enroll</a:t>
            </a:r>
            <a:r>
              <a:rPr lang="en-US" sz="1600" dirty="0" smtClean="0"/>
              <a:t>.</a:t>
            </a:r>
          </a:p>
          <a:p>
            <a:pPr marL="0" indent="0">
              <a:buNone/>
            </a:pPr>
            <a:endParaRPr lang="en-ZA" sz="1600" dirty="0"/>
          </a:p>
          <a:p>
            <a:r>
              <a:rPr lang="en-US" sz="1600" dirty="0"/>
              <a:t>Learning technology has graduated from experimental to fully </a:t>
            </a:r>
            <a:r>
              <a:rPr lang="en-US" sz="1600" dirty="0" smtClean="0"/>
              <a:t>operational, innovative meaningful implementation for the improvement of life.</a:t>
            </a:r>
            <a:endParaRPr lang="en-ZA" sz="1600" dirty="0"/>
          </a:p>
          <a:p>
            <a:pPr lvl="0"/>
            <a:endParaRPr lang="en-ZA" sz="1600" dirty="0"/>
          </a:p>
        </p:txBody>
      </p:sp>
    </p:spTree>
    <p:extLst>
      <p:ext uri="{BB962C8B-B14F-4D97-AF65-F5344CB8AC3E}">
        <p14:creationId xmlns:p14="http://schemas.microsoft.com/office/powerpoint/2010/main" val="128940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500" r="-500"/>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MANDATE</a:t>
            </a:r>
          </a:p>
        </p:txBody>
      </p:sp>
      <p:sp>
        <p:nvSpPr>
          <p:cNvPr id="3075" name="Content Placeholder 2"/>
          <p:cNvSpPr>
            <a:spLocks noGrp="1"/>
          </p:cNvSpPr>
          <p:nvPr>
            <p:ph idx="1"/>
          </p:nvPr>
        </p:nvSpPr>
        <p:spPr/>
        <p:txBody>
          <a:bodyPr/>
          <a:lstStyle/>
          <a:p>
            <a:pPr algn="just"/>
            <a:r>
              <a:rPr lang="en-US" sz="1600" dirty="0"/>
              <a:t>The fundamental mandate of Higher Education is first and foremost its obligation to create the best possible educational environment for our young people whose lives are likely to be significantly changed during their years within this “space” called a university.  We as Universities have thus both a distinctive responsibility and a precedent setting challenge</a:t>
            </a:r>
            <a:r>
              <a:rPr lang="en-US" sz="1600" dirty="0" smtClean="0"/>
              <a:t>.</a:t>
            </a:r>
          </a:p>
          <a:p>
            <a:pPr algn="just"/>
            <a:endParaRPr lang="en-US" sz="1600" dirty="0"/>
          </a:p>
          <a:p>
            <a:pPr algn="just"/>
            <a:r>
              <a:rPr lang="en-US" sz="1600" dirty="0"/>
              <a:t>That teaching, learning, research community engagement as the core purpose of the University’s key elements is regarded by [</a:t>
            </a:r>
            <a:r>
              <a:rPr lang="en-US" sz="1600" dirty="0" err="1"/>
              <a:t>Trow</a:t>
            </a:r>
            <a:r>
              <a:rPr lang="en-US" sz="1600" dirty="0"/>
              <a:t> in 1973] as the “private life” of Higher Education.  Thus any changes in the countries constitution, orientations are likely to have a profound, perhaps then changes in the socio-economic, political cultural positioning of Higher Education which arguably are aspects of its “public life</a:t>
            </a:r>
            <a:r>
              <a:rPr lang="en-US" sz="1600" dirty="0" smtClean="0"/>
              <a:t>”.</a:t>
            </a:r>
          </a:p>
          <a:p>
            <a:pPr algn="just"/>
            <a:endParaRPr lang="en-US" sz="1600" dirty="0"/>
          </a:p>
          <a:p>
            <a:r>
              <a:rPr lang="en-US" sz="1600" dirty="0"/>
              <a:t>Higher Education, thus on the other hand has multiple engagements between mass Higher Education systems, society, economy and expert and technical exchanges which invariably shape both the normative constitution of Universities.</a:t>
            </a:r>
            <a:endParaRPr lang="en-ZA" sz="1600" dirty="0"/>
          </a:p>
          <a:p>
            <a:pPr marL="0" indent="0">
              <a:buNone/>
            </a:pPr>
            <a:endParaRPr lang="en-ZA" sz="1600" dirty="0"/>
          </a:p>
          <a:p>
            <a:pPr algn="just"/>
            <a:endParaRPr lang="en-ZA" sz="1600" dirty="0"/>
          </a:p>
          <a:p>
            <a:endParaRPr lang="en-US" dirty="0" smtClean="0"/>
          </a:p>
        </p:txBody>
      </p:sp>
    </p:spTree>
    <p:extLst>
      <p:ext uri="{BB962C8B-B14F-4D97-AF65-F5344CB8AC3E}">
        <p14:creationId xmlns:p14="http://schemas.microsoft.com/office/powerpoint/2010/main" val="27979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500" r="-500"/>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MANDATE</a:t>
            </a:r>
          </a:p>
        </p:txBody>
      </p:sp>
      <p:sp>
        <p:nvSpPr>
          <p:cNvPr id="3075" name="Content Placeholder 2"/>
          <p:cNvSpPr>
            <a:spLocks noGrp="1"/>
          </p:cNvSpPr>
          <p:nvPr>
            <p:ph idx="1"/>
          </p:nvPr>
        </p:nvSpPr>
        <p:spPr/>
        <p:txBody>
          <a:bodyPr/>
          <a:lstStyle/>
          <a:p>
            <a:pPr marL="0" indent="0">
              <a:buNone/>
            </a:pPr>
            <a:endParaRPr lang="en-ZA" sz="1600" dirty="0"/>
          </a:p>
          <a:p>
            <a:pPr algn="just"/>
            <a:endParaRPr lang="en-ZA" sz="1600" dirty="0"/>
          </a:p>
          <a:p>
            <a:pPr algn="just"/>
            <a:r>
              <a:rPr lang="en-US" sz="1600" dirty="0"/>
              <a:t>Behind our often rosy progressive rhetoric’s of change coming from the media, national commissions, politicians and our everyday lives, is another reality, of increasing inequalities and frightening levels of poverty, famine, joblessness, unemployment, disease, crime, violation of human rights, high failure and drop-out rates from institutions, inaccessibility for millions to educational benefits, corruption, mal-administration, coupled with an ever-decreasing resource base both in terms of human capital and </a:t>
            </a:r>
            <a:r>
              <a:rPr lang="en-US" sz="1600" dirty="0" smtClean="0"/>
              <a:t>skills. What </a:t>
            </a:r>
            <a:r>
              <a:rPr lang="en-US" sz="1600" dirty="0"/>
              <a:t>seems to have compounded the vulnerability of our communities, is the perceived crisis of educational leadership, failure during such critical periods</a:t>
            </a:r>
            <a:endParaRPr lang="en-US" sz="1600" dirty="0" smtClean="0"/>
          </a:p>
        </p:txBody>
      </p:sp>
    </p:spTree>
    <p:extLst>
      <p:ext uri="{BB962C8B-B14F-4D97-AF65-F5344CB8AC3E}">
        <p14:creationId xmlns:p14="http://schemas.microsoft.com/office/powerpoint/2010/main" val="42484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500" r="-500"/>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Formation of Strategic Partnerships</a:t>
            </a:r>
          </a:p>
        </p:txBody>
      </p:sp>
      <p:sp>
        <p:nvSpPr>
          <p:cNvPr id="3075" name="Content Placeholder 2"/>
          <p:cNvSpPr>
            <a:spLocks noGrp="1"/>
          </p:cNvSpPr>
          <p:nvPr>
            <p:ph idx="1"/>
          </p:nvPr>
        </p:nvSpPr>
        <p:spPr/>
        <p:txBody>
          <a:bodyPr/>
          <a:lstStyle/>
          <a:p>
            <a:pPr marL="0" indent="0">
              <a:buNone/>
            </a:pPr>
            <a:endParaRPr lang="en-ZA" sz="1600" dirty="0"/>
          </a:p>
          <a:p>
            <a:r>
              <a:rPr lang="en-ZA" sz="1600" dirty="0" smtClean="0"/>
              <a:t>Ladies and Gentlemen -  </a:t>
            </a:r>
            <a:r>
              <a:rPr lang="en-US" sz="1600" dirty="0"/>
              <a:t>These new progressive democratic </a:t>
            </a:r>
            <a:r>
              <a:rPr lang="en-US" sz="1600" dirty="0" err="1"/>
              <a:t>rhetorics</a:t>
            </a:r>
            <a:r>
              <a:rPr lang="en-US" sz="1600" dirty="0"/>
              <a:t> i.e. partnerships and alliances resulted in new dilemmas and </a:t>
            </a:r>
            <a:r>
              <a:rPr lang="en-US" sz="1600" dirty="0" smtClean="0"/>
              <a:t>concerns, </a:t>
            </a:r>
            <a:r>
              <a:rPr lang="en-US" sz="1600" dirty="0"/>
              <a:t>that forced institutions to focus on how to create learning environments that will respond to the country’s needs.  Communities became even more vocal in expressing concerns about the learning opportunities offered to people by institutions and the private sector and government initiatives.  These concerns have brought the integrity and value of tertiary institutions in fulfilling their “promise” of a fair chance to </a:t>
            </a:r>
            <a:r>
              <a:rPr lang="en-US" sz="1600" dirty="0" smtClean="0"/>
              <a:t>all, </a:t>
            </a:r>
            <a:r>
              <a:rPr lang="en-US" sz="1600" dirty="0"/>
              <a:t>into question, above all the lack of proactive well planned and implementable delivery system are at the </a:t>
            </a:r>
            <a:r>
              <a:rPr lang="en-US" sz="1600" dirty="0" err="1"/>
              <a:t>centre</a:t>
            </a:r>
            <a:r>
              <a:rPr lang="en-US" sz="1600" dirty="0"/>
              <a:t> of the confrontational politic between government and its people.</a:t>
            </a:r>
            <a:endParaRPr lang="en-ZA" sz="1600" dirty="0"/>
          </a:p>
          <a:p>
            <a:r>
              <a:rPr lang="en-US" sz="1600" dirty="0"/>
              <a:t> </a:t>
            </a:r>
            <a:endParaRPr lang="en-ZA" sz="1600" dirty="0"/>
          </a:p>
        </p:txBody>
      </p:sp>
    </p:spTree>
    <p:extLst>
      <p:ext uri="{BB962C8B-B14F-4D97-AF65-F5344CB8AC3E}">
        <p14:creationId xmlns:p14="http://schemas.microsoft.com/office/powerpoint/2010/main" val="1192618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500" r="-500"/>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The Question is: Where do </a:t>
            </a:r>
            <a:r>
              <a:rPr lang="en-US" dirty="0" err="1" smtClean="0"/>
              <a:t>UoTs</a:t>
            </a:r>
            <a:r>
              <a:rPr lang="en-US" dirty="0" smtClean="0"/>
              <a:t> fit into this?</a:t>
            </a:r>
          </a:p>
        </p:txBody>
      </p:sp>
      <p:sp>
        <p:nvSpPr>
          <p:cNvPr id="3075" name="Content Placeholder 2"/>
          <p:cNvSpPr>
            <a:spLocks noGrp="1"/>
          </p:cNvSpPr>
          <p:nvPr>
            <p:ph idx="1"/>
          </p:nvPr>
        </p:nvSpPr>
        <p:spPr/>
        <p:txBody>
          <a:bodyPr/>
          <a:lstStyle/>
          <a:p>
            <a:pPr marL="0" indent="0">
              <a:buNone/>
            </a:pPr>
            <a:endParaRPr lang="en-ZA" sz="1600" dirty="0"/>
          </a:p>
          <a:p>
            <a:r>
              <a:rPr lang="en-US" sz="1600" dirty="0"/>
              <a:t> While institutional types and other organizational leaders are aware of these opportunities embraced within these challenges, it soon became apparent to us that the new “knowledge demands” seem to outrun both our human and physical </a:t>
            </a:r>
            <a:r>
              <a:rPr lang="en-US" sz="1600" dirty="0" smtClean="0"/>
              <a:t>resources, </a:t>
            </a:r>
            <a:r>
              <a:rPr lang="en-US" sz="1600" dirty="0"/>
              <a:t>creating a state of disequilibrium between demand, effective leadership, and response capabilities.  The latter in such a demand – response equation have made institution and organization to fall badly </a:t>
            </a:r>
            <a:r>
              <a:rPr lang="en-US" sz="1600" dirty="0" smtClean="0"/>
              <a:t>“out </a:t>
            </a:r>
            <a:r>
              <a:rPr lang="en-US" sz="1600" dirty="0"/>
              <a:t>of </a:t>
            </a:r>
            <a:r>
              <a:rPr lang="en-US" sz="1600" dirty="0" smtClean="0"/>
              <a:t>balance”  </a:t>
            </a:r>
            <a:r>
              <a:rPr lang="en-US" sz="1600" dirty="0"/>
              <a:t>in terms of qualifications, </a:t>
            </a:r>
            <a:r>
              <a:rPr lang="en-US" sz="1600" dirty="0" err="1"/>
              <a:t>programmes</a:t>
            </a:r>
            <a:r>
              <a:rPr lang="en-US" sz="1600" dirty="0"/>
              <a:t>, relevance and professional </a:t>
            </a:r>
            <a:r>
              <a:rPr lang="en-US" sz="1600" dirty="0" smtClean="0"/>
              <a:t>quality, and employability levels of their graduates.</a:t>
            </a:r>
          </a:p>
          <a:p>
            <a:r>
              <a:rPr lang="en-US" sz="1600" dirty="0" smtClean="0"/>
              <a:t>Ladies and Gentlemen - </a:t>
            </a:r>
            <a:r>
              <a:rPr lang="en-US" sz="1600" dirty="0"/>
              <a:t>On the contrary, today economic success is largely determined by the “quality” and relevance of the “information” one possesses.  Thus </a:t>
            </a:r>
            <a:r>
              <a:rPr lang="en-US" sz="1600" dirty="0" smtClean="0"/>
              <a:t>successfully </a:t>
            </a:r>
            <a:r>
              <a:rPr lang="en-US" sz="1600" dirty="0"/>
              <a:t>transformed organizations are those that are </a:t>
            </a:r>
            <a:r>
              <a:rPr lang="en-US" sz="1600" dirty="0" smtClean="0"/>
              <a:t>“innovative”, entrepreneurial  </a:t>
            </a:r>
            <a:r>
              <a:rPr lang="en-US" sz="1600" dirty="0"/>
              <a:t>and capable to constantly reinvent themselves to better service the needs of society.</a:t>
            </a:r>
            <a:endParaRPr lang="en-ZA" sz="1600" dirty="0"/>
          </a:p>
          <a:p>
            <a:endParaRPr lang="en-ZA" sz="1600" dirty="0"/>
          </a:p>
          <a:p>
            <a:endParaRPr lang="en-ZA" sz="1600" dirty="0"/>
          </a:p>
        </p:txBody>
      </p:sp>
    </p:spTree>
    <p:extLst>
      <p:ext uri="{BB962C8B-B14F-4D97-AF65-F5344CB8AC3E}">
        <p14:creationId xmlns:p14="http://schemas.microsoft.com/office/powerpoint/2010/main" val="22582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ZA" dirty="0" smtClean="0"/>
              <a:t>What is a </a:t>
            </a:r>
            <a:r>
              <a:rPr lang="en-ZA" dirty="0" err="1" smtClean="0"/>
              <a:t>UoT</a:t>
            </a:r>
            <a:endParaRPr lang="en-US" dirty="0" smtClean="0"/>
          </a:p>
        </p:txBody>
      </p:sp>
      <p:sp>
        <p:nvSpPr>
          <p:cNvPr id="4099" name="Content Placeholder 2"/>
          <p:cNvSpPr>
            <a:spLocks noGrp="1"/>
          </p:cNvSpPr>
          <p:nvPr>
            <p:ph idx="1"/>
          </p:nvPr>
        </p:nvSpPr>
        <p:spPr>
          <a:xfrm>
            <a:off x="457200" y="1417638"/>
            <a:ext cx="8229600" cy="4708525"/>
          </a:xfrm>
        </p:spPr>
        <p:txBody>
          <a:bodyPr/>
          <a:lstStyle/>
          <a:p>
            <a:pPr lvl="0"/>
            <a:r>
              <a:rPr lang="en-US" sz="1400" dirty="0"/>
              <a:t>It is a University that offers technological career directed educational </a:t>
            </a:r>
            <a:r>
              <a:rPr lang="en-US" sz="1400" dirty="0" err="1"/>
              <a:t>programmes</a:t>
            </a:r>
            <a:r>
              <a:rPr lang="en-US" sz="1400" dirty="0"/>
              <a:t>.  </a:t>
            </a:r>
          </a:p>
          <a:p>
            <a:pPr marL="0" lvl="0" indent="0">
              <a:buNone/>
            </a:pPr>
            <a:endParaRPr lang="en-ZA" sz="1400" dirty="0"/>
          </a:p>
          <a:p>
            <a:pPr lvl="0"/>
            <a:r>
              <a:rPr lang="en-US" sz="1400" dirty="0"/>
              <a:t>A University of Technology focuses on innovative problem solving research.  </a:t>
            </a:r>
          </a:p>
          <a:p>
            <a:pPr marL="0" lvl="0" indent="0">
              <a:buNone/>
            </a:pPr>
            <a:endParaRPr lang="en-ZA" sz="1400" dirty="0"/>
          </a:p>
          <a:p>
            <a:pPr lvl="0"/>
            <a:r>
              <a:rPr lang="en-US" sz="1400" dirty="0"/>
              <a:t>A University of Technology engages with government/business/industry with communities as end users.</a:t>
            </a:r>
          </a:p>
          <a:p>
            <a:pPr marL="0" lvl="0" indent="0">
              <a:buNone/>
            </a:pPr>
            <a:endParaRPr lang="en-ZA" sz="1400" dirty="0"/>
          </a:p>
          <a:p>
            <a:pPr lvl="0" algn="just"/>
            <a:r>
              <a:rPr lang="en-US" sz="1400" dirty="0"/>
              <a:t>Institutions focusing on developing programs and services to fill the gap described above are defined as the “New Generation Universities” (Marshall, 20006:3). These are institutions which are so-called “instructionally focused and scholarly informed” to maintain the balance between teaching and research, technology transfer and innovation, commercialization and meaningful application</a:t>
            </a:r>
            <a:r>
              <a:rPr lang="en-US" sz="1400" dirty="0" smtClean="0"/>
              <a:t>.</a:t>
            </a:r>
          </a:p>
          <a:p>
            <a:pPr marL="0" lvl="0" indent="0">
              <a:buNone/>
            </a:pPr>
            <a:endParaRPr lang="en-US" sz="1400" dirty="0"/>
          </a:p>
          <a:p>
            <a:pPr algn="just"/>
            <a:r>
              <a:rPr lang="en-US" sz="1400" dirty="0"/>
              <a:t>Ironically the challenge of new technologies has facilitated revolutionary changes in social organizations, systems, families, workplaces, churches and educational institutions.  While “knowledge” as dominant property played an important role, but ironically enough it is argued that it did not serve as the driving force behind the evolution of the political economy.  On the contrary, today economic success is largely determined by the “quality” and relevance of the “information” one possesses.  Thus successful transformed organizations are those that are innovative and capable to constantly reinvent themselves to better service the needs of society.</a:t>
            </a:r>
            <a:endParaRPr lang="en-ZA" sz="1400" dirty="0"/>
          </a:p>
          <a:p>
            <a:pPr lvl="0"/>
            <a:endParaRPr lang="en-ZA"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ZA" dirty="0" smtClean="0"/>
              <a:t>What is a </a:t>
            </a:r>
            <a:r>
              <a:rPr lang="en-ZA" dirty="0" err="1" smtClean="0"/>
              <a:t>UoT</a:t>
            </a:r>
            <a:endParaRPr lang="en-US" dirty="0" smtClean="0"/>
          </a:p>
        </p:txBody>
      </p:sp>
      <p:sp>
        <p:nvSpPr>
          <p:cNvPr id="4099" name="Content Placeholder 2"/>
          <p:cNvSpPr>
            <a:spLocks noGrp="1"/>
          </p:cNvSpPr>
          <p:nvPr>
            <p:ph idx="1"/>
          </p:nvPr>
        </p:nvSpPr>
        <p:spPr>
          <a:xfrm>
            <a:off x="457200" y="1417638"/>
            <a:ext cx="8229600" cy="4708525"/>
          </a:xfrm>
        </p:spPr>
        <p:txBody>
          <a:bodyPr/>
          <a:lstStyle/>
          <a:p>
            <a:pPr lvl="0"/>
            <a:r>
              <a:rPr lang="en-US" sz="1600" dirty="0"/>
              <a:t>Traditional Universities are known for their wide range of disciplines offered through various degrees.  Although technology is often used in the </a:t>
            </a:r>
            <a:r>
              <a:rPr lang="en-US" sz="1600" dirty="0" err="1"/>
              <a:t>programme</a:t>
            </a:r>
            <a:r>
              <a:rPr lang="en-US" sz="1600" dirty="0"/>
              <a:t> delivery or part of the curricula, technology is not the main focus of study.</a:t>
            </a:r>
            <a:endParaRPr lang="en-ZA" sz="1600" dirty="0"/>
          </a:p>
          <a:p>
            <a:pPr lvl="0"/>
            <a:r>
              <a:rPr lang="en-US" sz="1600" dirty="0"/>
              <a:t>At a university of technology, technology is the object of study.</a:t>
            </a:r>
            <a:endParaRPr lang="en-ZA" sz="1600" dirty="0"/>
          </a:p>
          <a:p>
            <a:pPr lvl="0"/>
            <a:r>
              <a:rPr lang="en-US" sz="1600" dirty="0"/>
              <a:t>In the study of science at a university and technological science at a university of technology, technological science has to do with the development of knowledge and not the collection of knowledge.</a:t>
            </a:r>
            <a:endParaRPr lang="en-ZA" sz="1600" dirty="0"/>
          </a:p>
          <a:p>
            <a:pPr lvl="0"/>
            <a:r>
              <a:rPr lang="en-US" sz="1600" dirty="0"/>
              <a:t>The aim of study at a university is “education” for the sake of education.</a:t>
            </a:r>
            <a:endParaRPr lang="en-ZA" sz="1600" dirty="0"/>
          </a:p>
          <a:p>
            <a:pPr lvl="0"/>
            <a:r>
              <a:rPr lang="en-US" sz="1600" dirty="0"/>
              <a:t>The aim of study at a </a:t>
            </a:r>
            <a:r>
              <a:rPr lang="en-US" sz="1600" dirty="0" err="1"/>
              <a:t>UoT</a:t>
            </a:r>
            <a:r>
              <a:rPr lang="en-US" sz="1600" dirty="0"/>
              <a:t> is preparation for the “world of work” – to get a job or to create a job.</a:t>
            </a:r>
            <a:endParaRPr lang="en-ZA" sz="1600" dirty="0"/>
          </a:p>
          <a:p>
            <a:pPr lvl="0"/>
            <a:r>
              <a:rPr lang="en-US" sz="1600" dirty="0" err="1"/>
              <a:t>UoTs</a:t>
            </a:r>
            <a:r>
              <a:rPr lang="en-US" sz="1600" dirty="0"/>
              <a:t> “make knowledge useful” – there is ample evidence of this.</a:t>
            </a:r>
            <a:endParaRPr lang="en-ZA" sz="1600" dirty="0"/>
          </a:p>
        </p:txBody>
      </p:sp>
    </p:spTree>
    <p:extLst>
      <p:ext uri="{BB962C8B-B14F-4D97-AF65-F5344CB8AC3E}">
        <p14:creationId xmlns:p14="http://schemas.microsoft.com/office/powerpoint/2010/main" val="427632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 r="-5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Value proposition Model of </a:t>
            </a:r>
            <a:r>
              <a:rPr lang="en-US" dirty="0" err="1" smtClean="0"/>
              <a:t>UoT</a:t>
            </a:r>
            <a:endParaRPr lang="en-US" dirty="0" smtClean="0"/>
          </a:p>
        </p:txBody>
      </p:sp>
      <p:sp>
        <p:nvSpPr>
          <p:cNvPr id="4099" name="Content Placeholder 2"/>
          <p:cNvSpPr>
            <a:spLocks noGrp="1"/>
          </p:cNvSpPr>
          <p:nvPr>
            <p:ph idx="1"/>
          </p:nvPr>
        </p:nvSpPr>
        <p:spPr>
          <a:xfrm>
            <a:off x="457200" y="1417638"/>
            <a:ext cx="8229600" cy="4708525"/>
          </a:xfrm>
        </p:spPr>
        <p:txBody>
          <a:bodyPr/>
          <a:lstStyle/>
          <a:p>
            <a:pPr marL="0" indent="0">
              <a:buNone/>
            </a:pPr>
            <a:r>
              <a:rPr lang="en-ZA" sz="1600" dirty="0" smtClean="0"/>
              <a:t>Hence our value proposition model as </a:t>
            </a:r>
            <a:r>
              <a:rPr lang="en-ZA" sz="1600" dirty="0" err="1" smtClean="0"/>
              <a:t>UoT’s</a:t>
            </a:r>
            <a:r>
              <a:rPr lang="en-ZA" sz="1600" dirty="0" smtClean="0"/>
              <a:t>:</a:t>
            </a:r>
          </a:p>
          <a:p>
            <a:pPr marL="0" indent="0">
              <a:buNone/>
            </a:pPr>
            <a:r>
              <a:rPr lang="en-US" sz="1600" dirty="0" smtClean="0"/>
              <a:t>The </a:t>
            </a:r>
            <a:r>
              <a:rPr lang="en-US" sz="1600" dirty="0"/>
              <a:t>research and commercialization value chain can originate either from University-initiated research (innovation-push) or as a result of innovation required by an industry partner (market-driven).  Our model will ensure that we nurture both approaches with activities at a balance of 30% research-push and 70% market-driven research.</a:t>
            </a:r>
            <a:endParaRPr lang="en-ZA" sz="1600" dirty="0"/>
          </a:p>
          <a:p>
            <a:pPr marL="0" indent="0">
              <a:buNone/>
            </a:pPr>
            <a:r>
              <a:rPr lang="en-US" sz="1600" b="1" dirty="0"/>
              <a:t> </a:t>
            </a:r>
            <a:endParaRPr lang="en-ZA" sz="1600" dirty="0"/>
          </a:p>
        </p:txBody>
      </p:sp>
    </p:spTree>
    <p:extLst>
      <p:ext uri="{BB962C8B-B14F-4D97-AF65-F5344CB8AC3E}">
        <p14:creationId xmlns:p14="http://schemas.microsoft.com/office/powerpoint/2010/main" val="617165562"/>
      </p:ext>
    </p:extLst>
  </p:cSld>
  <p:clrMapOvr>
    <a:masterClrMapping/>
  </p:clrMapOvr>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265</TotalTime>
  <Words>2073</Words>
  <Application>Microsoft Office PowerPoint</Application>
  <PresentationFormat>On-screen Show (4:3)</PresentationFormat>
  <Paragraphs>189</Paragraphs>
  <Slides>20</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Powerpoint template</vt:lpstr>
      <vt:lpstr>ROLE OF THE UNIVERSITIES OF TECHNOLOGY IN SCIENCE AND INNOVATION</vt:lpstr>
      <vt:lpstr>INTRODUCTION</vt:lpstr>
      <vt:lpstr>MANDATE</vt:lpstr>
      <vt:lpstr>MANDATE</vt:lpstr>
      <vt:lpstr>Formation of Strategic Partnerships</vt:lpstr>
      <vt:lpstr>The Question is: Where do UoTs fit into this?</vt:lpstr>
      <vt:lpstr>What is a UoT</vt:lpstr>
      <vt:lpstr>What is a UoT</vt:lpstr>
      <vt:lpstr>Value proposition Model of UoT</vt:lpstr>
      <vt:lpstr>Why UoT’s have become sought after universities</vt:lpstr>
      <vt:lpstr>Stakeholder perspective and expected outcomes</vt:lpstr>
      <vt:lpstr>Unique factors of UoT</vt:lpstr>
      <vt:lpstr>Unique factors of UoT</vt:lpstr>
      <vt:lpstr>Implications of e-waste</vt:lpstr>
      <vt:lpstr>Energy Platforms</vt:lpstr>
      <vt:lpstr>Energy Platforms(cont..)</vt:lpstr>
      <vt:lpstr>Energy Platforms Advantages</vt:lpstr>
      <vt:lpstr>Making a case for UoTs</vt:lpstr>
      <vt:lpstr>In repositioning themselves, UoT’s often ask the following questions, namely; How does our Higher –education institution attract students today? </vt:lpstr>
      <vt:lpstr>In repositioning themselves, UoT’s often ask the following questions, namely; How does our Higher –education institution attract students today?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of presentation</dc:title>
  <dc:creator>david moimane</dc:creator>
  <cp:lastModifiedBy>Nonku Xuza</cp:lastModifiedBy>
  <cp:revision>22</cp:revision>
  <cp:lastPrinted>2011-08-05T08:29:30Z</cp:lastPrinted>
  <dcterms:created xsi:type="dcterms:W3CDTF">2013-06-14T08:42:00Z</dcterms:created>
  <dcterms:modified xsi:type="dcterms:W3CDTF">2015-10-05T15:19:02Z</dcterms:modified>
</cp:coreProperties>
</file>