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6" r:id="rId7"/>
    <p:sldId id="271" r:id="rId8"/>
    <p:sldId id="272" r:id="rId9"/>
    <p:sldId id="270" r:id="rId10"/>
    <p:sldId id="261" r:id="rId11"/>
    <p:sldId id="260" r:id="rId12"/>
    <p:sldId id="275" r:id="rId13"/>
    <p:sldId id="274" r:id="rId14"/>
    <p:sldId id="284" r:id="rId15"/>
    <p:sldId id="285" r:id="rId16"/>
    <p:sldId id="286" r:id="rId17"/>
    <p:sldId id="273" r:id="rId18"/>
    <p:sldId id="276" r:id="rId19"/>
    <p:sldId id="277" r:id="rId20"/>
    <p:sldId id="282" r:id="rId21"/>
    <p:sldId id="283" r:id="rId22"/>
    <p:sldId id="278" r:id="rId23"/>
    <p:sldId id="281"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4D1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9" d="100"/>
          <a:sy n="39" d="100"/>
        </p:scale>
        <p:origin x="124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49DB6-23A2-5B47-B72C-431D7895E01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275192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49DB6-23A2-5B47-B72C-431D7895E01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147502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49DB6-23A2-5B47-B72C-431D7895E01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196565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49DB6-23A2-5B47-B72C-431D7895E01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177999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49DB6-23A2-5B47-B72C-431D7895E01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392051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49DB6-23A2-5B47-B72C-431D7895E010}"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388331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349DB6-23A2-5B47-B72C-431D7895E010}"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405267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49DB6-23A2-5B47-B72C-431D7895E010}"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184739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49DB6-23A2-5B47-B72C-431D7895E010}"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405630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49DB6-23A2-5B47-B72C-431D7895E010}"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410154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49DB6-23A2-5B47-B72C-431D7895E010}"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829E0-E76E-8847-B20A-E80E1B01BA16}" type="slidenum">
              <a:rPr lang="en-US" smtClean="0"/>
              <a:t>‹#›</a:t>
            </a:fld>
            <a:endParaRPr lang="en-US"/>
          </a:p>
        </p:txBody>
      </p:sp>
    </p:spTree>
    <p:extLst>
      <p:ext uri="{BB962C8B-B14F-4D97-AF65-F5344CB8AC3E}">
        <p14:creationId xmlns:p14="http://schemas.microsoft.com/office/powerpoint/2010/main" val="343978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49DB6-23A2-5B47-B72C-431D7895E010}" type="datetimeFigureOut">
              <a:rPr lang="en-US" smtClean="0"/>
              <a:t>11/27/2019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829E0-E76E-8847-B20A-E80E1B01BA16}" type="slidenum">
              <a:rPr lang="en-US" smtClean="0"/>
              <a:t>‹#›</a:t>
            </a:fld>
            <a:endParaRPr lang="en-US"/>
          </a:p>
        </p:txBody>
      </p:sp>
    </p:spTree>
    <p:extLst>
      <p:ext uri="{BB962C8B-B14F-4D97-AF65-F5344CB8AC3E}">
        <p14:creationId xmlns:p14="http://schemas.microsoft.com/office/powerpoint/2010/main" val="4240557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5244" y="3506620"/>
            <a:ext cx="7652707" cy="1752600"/>
          </a:xfrm>
        </p:spPr>
        <p:txBody>
          <a:bodyPr>
            <a:noAutofit/>
          </a:bodyPr>
          <a:lstStyle/>
          <a:p>
            <a:r>
              <a:rPr lang="en-GB" b="1" dirty="0">
                <a:solidFill>
                  <a:srgbClr val="FFFF00"/>
                </a:solidFill>
                <a:latin typeface="Century Gothic" panose="020B0502020202020204" pitchFamily="34" charset="0"/>
                <a:cs typeface="Times New Roman" panose="02020603050405020304" pitchFamily="18" charset="0"/>
              </a:rPr>
              <a:t>GOOD</a:t>
            </a:r>
            <a:r>
              <a:rPr lang="en-GB" b="1" dirty="0">
                <a:solidFill>
                  <a:schemeClr val="bg1"/>
                </a:solidFill>
                <a:latin typeface="Century Gothic" panose="020B0502020202020204" pitchFamily="34" charset="0"/>
                <a:cs typeface="Times New Roman" panose="02020603050405020304" pitchFamily="18" charset="0"/>
              </a:rPr>
              <a:t> </a:t>
            </a:r>
            <a:r>
              <a:rPr lang="en-GB" b="1" dirty="0">
                <a:solidFill>
                  <a:srgbClr val="FFFF00"/>
                </a:solidFill>
                <a:latin typeface="Century Gothic" panose="020B0502020202020204" pitchFamily="34" charset="0"/>
                <a:cs typeface="Times New Roman" panose="02020603050405020304" pitchFamily="18" charset="0"/>
              </a:rPr>
              <a:t>GREEN DEEDS PROGRAMME </a:t>
            </a:r>
            <a:endParaRPr lang="en-GB" b="1" dirty="0" smtClean="0">
              <a:solidFill>
                <a:srgbClr val="FFFF00"/>
              </a:solidFill>
              <a:latin typeface="Century Gothic" panose="020B0502020202020204" pitchFamily="34" charset="0"/>
              <a:cs typeface="Times New Roman" panose="02020603050405020304" pitchFamily="18" charset="0"/>
            </a:endParaRPr>
          </a:p>
          <a:p>
            <a:r>
              <a:rPr lang="en-GB" sz="2400" b="1" dirty="0" smtClean="0">
                <a:solidFill>
                  <a:srgbClr val="FFFF00"/>
                </a:solidFill>
                <a:latin typeface="Century Gothic" panose="020B0502020202020204" pitchFamily="34" charset="0"/>
                <a:cs typeface="Times New Roman" panose="02020603050405020304" pitchFamily="18" charset="0"/>
              </a:rPr>
              <a:t> </a:t>
            </a:r>
            <a:r>
              <a:rPr lang="en-ZA" sz="2400" dirty="0">
                <a:solidFill>
                  <a:schemeClr val="bg1"/>
                </a:solidFill>
                <a:latin typeface="Century Gothic" panose="020B0502020202020204" pitchFamily="34" charset="0"/>
                <a:cs typeface="Times New Roman" panose="02020603050405020304" pitchFamily="18" charset="0"/>
              </a:rPr>
              <a:t/>
            </a:r>
            <a:br>
              <a:rPr lang="en-ZA" sz="2400" dirty="0">
                <a:solidFill>
                  <a:schemeClr val="bg1"/>
                </a:solidFill>
                <a:latin typeface="Century Gothic" panose="020B0502020202020204" pitchFamily="34" charset="0"/>
                <a:cs typeface="Times New Roman" panose="02020603050405020304" pitchFamily="18" charset="0"/>
              </a:rPr>
            </a:br>
            <a:r>
              <a:rPr lang="en-GB" sz="2400" b="1" dirty="0">
                <a:solidFill>
                  <a:schemeClr val="bg1"/>
                </a:solidFill>
                <a:latin typeface="Century Gothic" panose="020B0502020202020204" pitchFamily="34" charset="0"/>
                <a:cs typeface="Times New Roman" panose="02020603050405020304" pitchFamily="18" charset="0"/>
              </a:rPr>
              <a:t>DEPARTMENT OF ENVIRONMENT,FORESTRY AND FISHERIES</a:t>
            </a:r>
            <a:endParaRPr lang="en-US" sz="2400" dirty="0">
              <a:solidFill>
                <a:srgbClr val="044D14"/>
              </a:solidFill>
              <a:latin typeface="Arial"/>
              <a:cs typeface="Arial"/>
            </a:endParaRPr>
          </a:p>
        </p:txBody>
      </p:sp>
    </p:spTree>
    <p:extLst>
      <p:ext uri="{BB962C8B-B14F-4D97-AF65-F5344CB8AC3E}">
        <p14:creationId xmlns:p14="http://schemas.microsoft.com/office/powerpoint/2010/main" val="1803132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Good Green Deeds Programme Objectives</a:t>
            </a:r>
          </a:p>
        </p:txBody>
      </p:sp>
      <p:sp>
        <p:nvSpPr>
          <p:cNvPr id="3" name="Content Placeholder 2"/>
          <p:cNvSpPr>
            <a:spLocks noGrp="1"/>
          </p:cNvSpPr>
          <p:nvPr>
            <p:ph idx="1"/>
          </p:nvPr>
        </p:nvSpPr>
        <p:spPr>
          <a:xfrm>
            <a:off x="406400" y="1600200"/>
            <a:ext cx="8229600" cy="3958765"/>
          </a:xfrm>
        </p:spPr>
        <p:txBody>
          <a:bodyPr>
            <a:normAutofit fontScale="92500" lnSpcReduction="20000"/>
          </a:bodyPr>
          <a:lstStyle/>
          <a:p>
            <a:pPr marL="0" indent="0">
              <a:buNone/>
            </a:pPr>
            <a:r>
              <a:rPr lang="en-US" sz="2800" dirty="0" smtClean="0">
                <a:solidFill>
                  <a:srgbClr val="044D14"/>
                </a:solidFill>
              </a:rPr>
              <a:t>The </a:t>
            </a:r>
            <a:r>
              <a:rPr lang="en-US" sz="2800" dirty="0">
                <a:solidFill>
                  <a:srgbClr val="044D14"/>
                </a:solidFill>
              </a:rPr>
              <a:t>main purpose is to change people’s attitudes and </a:t>
            </a:r>
            <a:r>
              <a:rPr lang="en-US" sz="2800" dirty="0" err="1">
                <a:solidFill>
                  <a:srgbClr val="044D14"/>
                </a:solidFill>
              </a:rPr>
              <a:t>behaviour</a:t>
            </a:r>
            <a:r>
              <a:rPr lang="en-US" sz="2800" dirty="0">
                <a:solidFill>
                  <a:srgbClr val="044D14"/>
                </a:solidFill>
              </a:rPr>
              <a:t> towards waste and its management, as well as to begin taking charge and responsibility of keeping their </a:t>
            </a:r>
            <a:r>
              <a:rPr lang="en-US" sz="2800" dirty="0" err="1">
                <a:solidFill>
                  <a:srgbClr val="044D14"/>
                </a:solidFill>
              </a:rPr>
              <a:t>neighbourhood</a:t>
            </a:r>
            <a:r>
              <a:rPr lang="en-US" sz="2800" dirty="0">
                <a:solidFill>
                  <a:srgbClr val="044D14"/>
                </a:solidFill>
              </a:rPr>
              <a:t> clean</a:t>
            </a:r>
          </a:p>
          <a:p>
            <a:pPr marL="0" indent="0">
              <a:buNone/>
            </a:pPr>
            <a:endParaRPr lang="en-US" sz="2800" dirty="0">
              <a:solidFill>
                <a:srgbClr val="044D14"/>
              </a:solidFill>
            </a:endParaRPr>
          </a:p>
          <a:p>
            <a:pPr marL="0" indent="0">
              <a:buNone/>
            </a:pPr>
            <a:r>
              <a:rPr lang="en-US" sz="2800" dirty="0">
                <a:solidFill>
                  <a:srgbClr val="044D14"/>
                </a:solidFill>
              </a:rPr>
              <a:t>The Good Green Deeds Programme will encourage individuals and </a:t>
            </a:r>
            <a:r>
              <a:rPr lang="en-US" sz="2800" dirty="0" err="1">
                <a:solidFill>
                  <a:srgbClr val="044D14"/>
                </a:solidFill>
              </a:rPr>
              <a:t>organisations</a:t>
            </a:r>
            <a:r>
              <a:rPr lang="en-US" sz="2800" dirty="0">
                <a:solidFill>
                  <a:srgbClr val="044D14"/>
                </a:solidFill>
              </a:rPr>
              <a:t> to come together to conduct clean-up </a:t>
            </a:r>
            <a:r>
              <a:rPr lang="en-US" sz="2800" dirty="0" err="1">
                <a:solidFill>
                  <a:srgbClr val="044D14"/>
                </a:solidFill>
              </a:rPr>
              <a:t>centred</a:t>
            </a:r>
            <a:r>
              <a:rPr lang="en-US" sz="2800" dirty="0">
                <a:solidFill>
                  <a:srgbClr val="044D14"/>
                </a:solidFill>
              </a:rPr>
              <a:t> activities across South Africa and rehabilitate the illegal </a:t>
            </a:r>
            <a:r>
              <a:rPr lang="en-US" sz="2800" dirty="0" smtClean="0">
                <a:solidFill>
                  <a:srgbClr val="044D14"/>
                </a:solidFill>
              </a:rPr>
              <a:t>dumping </a:t>
            </a:r>
            <a:r>
              <a:rPr lang="en-US" sz="2800" dirty="0">
                <a:solidFill>
                  <a:srgbClr val="044D14"/>
                </a:solidFill>
              </a:rPr>
              <a:t>areas</a:t>
            </a:r>
          </a:p>
          <a:p>
            <a:pPr marL="0" indent="0">
              <a:buNone/>
            </a:pPr>
            <a:r>
              <a:rPr lang="en-US" dirty="0" smtClean="0">
                <a:solidFill>
                  <a:srgbClr val="044D14"/>
                </a:solidFill>
              </a:rPr>
              <a:t>                                        </a:t>
            </a:r>
            <a:endParaRPr lang="en-US" dirty="0">
              <a:solidFill>
                <a:srgbClr val="044D14"/>
              </a:solidFill>
            </a:endParaRPr>
          </a:p>
        </p:txBody>
      </p:sp>
    </p:spTree>
    <p:extLst>
      <p:ext uri="{BB962C8B-B14F-4D97-AF65-F5344CB8AC3E}">
        <p14:creationId xmlns:p14="http://schemas.microsoft.com/office/powerpoint/2010/main" val="419312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Good Green Deeds Programme Objectives</a:t>
            </a:r>
          </a:p>
        </p:txBody>
      </p:sp>
      <p:sp>
        <p:nvSpPr>
          <p:cNvPr id="3" name="Content Placeholder 2"/>
          <p:cNvSpPr>
            <a:spLocks noGrp="1"/>
          </p:cNvSpPr>
          <p:nvPr>
            <p:ph idx="1"/>
          </p:nvPr>
        </p:nvSpPr>
        <p:spPr>
          <a:xfrm>
            <a:off x="406400" y="1600200"/>
            <a:ext cx="8229600" cy="3958765"/>
          </a:xfrm>
        </p:spPr>
        <p:txBody>
          <a:bodyPr>
            <a:normAutofit/>
          </a:bodyPr>
          <a:lstStyle/>
          <a:p>
            <a:pPr marL="0" indent="0">
              <a:buNone/>
            </a:pPr>
            <a:r>
              <a:rPr lang="en-US" dirty="0" smtClean="0">
                <a:solidFill>
                  <a:srgbClr val="044D14"/>
                </a:solidFill>
              </a:rPr>
              <a:t>                                                       </a:t>
            </a:r>
            <a:endParaRPr lang="en-US" dirty="0">
              <a:solidFill>
                <a:srgbClr val="044D14"/>
              </a:solidFill>
            </a:endParaRPr>
          </a:p>
        </p:txBody>
      </p:sp>
      <p:pic>
        <p:nvPicPr>
          <p:cNvPr id="5" name="Picture 4"/>
          <p:cNvPicPr>
            <a:picLocks noChangeAspect="1"/>
          </p:cNvPicPr>
          <p:nvPr/>
        </p:nvPicPr>
        <p:blipFill>
          <a:blip r:embed="rId3"/>
          <a:stretch>
            <a:fillRect/>
          </a:stretch>
        </p:blipFill>
        <p:spPr>
          <a:xfrm>
            <a:off x="237066" y="1417638"/>
            <a:ext cx="8286045" cy="4186532"/>
          </a:xfrm>
          <a:prstGeom prst="rect">
            <a:avLst/>
          </a:prstGeom>
        </p:spPr>
      </p:pic>
    </p:spTree>
    <p:extLst>
      <p:ext uri="{BB962C8B-B14F-4D97-AF65-F5344CB8AC3E}">
        <p14:creationId xmlns:p14="http://schemas.microsoft.com/office/powerpoint/2010/main" val="90376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Awareness Platforms</a:t>
            </a:r>
          </a:p>
        </p:txBody>
      </p:sp>
      <p:sp>
        <p:nvSpPr>
          <p:cNvPr id="3" name="Content Placeholder 2"/>
          <p:cNvSpPr>
            <a:spLocks noGrp="1"/>
          </p:cNvSpPr>
          <p:nvPr>
            <p:ph idx="1"/>
          </p:nvPr>
        </p:nvSpPr>
        <p:spPr>
          <a:xfrm>
            <a:off x="406400" y="1600200"/>
            <a:ext cx="8229600" cy="3958765"/>
          </a:xfrm>
        </p:spPr>
        <p:txBody>
          <a:bodyPr>
            <a:normAutofit/>
          </a:bodyPr>
          <a:lstStyle/>
          <a:p>
            <a:pPr marL="0" indent="0">
              <a:buNone/>
            </a:pPr>
            <a:r>
              <a:rPr lang="en-US" dirty="0" smtClean="0">
                <a:solidFill>
                  <a:srgbClr val="044D14"/>
                </a:solidFill>
              </a:rPr>
              <a:t>                                                       </a:t>
            </a:r>
            <a:endParaRPr lang="en-US" dirty="0">
              <a:solidFill>
                <a:srgbClr val="044D14"/>
              </a:solidFill>
            </a:endParaRPr>
          </a:p>
        </p:txBody>
      </p:sp>
      <p:pic>
        <p:nvPicPr>
          <p:cNvPr id="4" name="Picture 3"/>
          <p:cNvPicPr>
            <a:picLocks noChangeAspect="1"/>
          </p:cNvPicPr>
          <p:nvPr/>
        </p:nvPicPr>
        <p:blipFill>
          <a:blip r:embed="rId3"/>
          <a:stretch>
            <a:fillRect/>
          </a:stretch>
        </p:blipFill>
        <p:spPr>
          <a:xfrm>
            <a:off x="457200" y="1417638"/>
            <a:ext cx="3059289" cy="3916821"/>
          </a:xfrm>
          <a:prstGeom prst="rect">
            <a:avLst/>
          </a:prstGeom>
        </p:spPr>
      </p:pic>
      <p:pic>
        <p:nvPicPr>
          <p:cNvPr id="5" name="Picture 4"/>
          <p:cNvPicPr>
            <a:picLocks noChangeAspect="1"/>
          </p:cNvPicPr>
          <p:nvPr/>
        </p:nvPicPr>
        <p:blipFill>
          <a:blip r:embed="rId4"/>
          <a:stretch>
            <a:fillRect/>
          </a:stretch>
        </p:blipFill>
        <p:spPr>
          <a:xfrm>
            <a:off x="5301150" y="1417638"/>
            <a:ext cx="3385650" cy="4200793"/>
          </a:xfrm>
          <a:prstGeom prst="rect">
            <a:avLst/>
          </a:prstGeom>
        </p:spPr>
      </p:pic>
    </p:spTree>
    <p:extLst>
      <p:ext uri="{BB962C8B-B14F-4D97-AF65-F5344CB8AC3E}">
        <p14:creationId xmlns:p14="http://schemas.microsoft.com/office/powerpoint/2010/main" val="106181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Awareness Platforms</a:t>
            </a:r>
          </a:p>
        </p:txBody>
      </p:sp>
      <p:sp>
        <p:nvSpPr>
          <p:cNvPr id="3" name="Content Placeholder 2"/>
          <p:cNvSpPr>
            <a:spLocks noGrp="1"/>
          </p:cNvSpPr>
          <p:nvPr>
            <p:ph idx="1"/>
          </p:nvPr>
        </p:nvSpPr>
        <p:spPr>
          <a:xfrm>
            <a:off x="406400" y="1600200"/>
            <a:ext cx="8229600" cy="3958765"/>
          </a:xfrm>
        </p:spPr>
        <p:txBody>
          <a:bodyPr>
            <a:normAutofit/>
          </a:bodyPr>
          <a:lstStyle/>
          <a:p>
            <a:pPr marL="0" indent="0">
              <a:buNone/>
            </a:pPr>
            <a:r>
              <a:rPr lang="en-US" dirty="0" smtClean="0">
                <a:solidFill>
                  <a:srgbClr val="044D14"/>
                </a:solidFill>
              </a:rPr>
              <a:t>                                                       </a:t>
            </a:r>
            <a:endParaRPr lang="en-US" dirty="0">
              <a:solidFill>
                <a:srgbClr val="044D14"/>
              </a:solidFill>
            </a:endParaRPr>
          </a:p>
        </p:txBody>
      </p:sp>
      <p:pic>
        <p:nvPicPr>
          <p:cNvPr id="4" name="Picture 3"/>
          <p:cNvPicPr>
            <a:picLocks noChangeAspect="1"/>
          </p:cNvPicPr>
          <p:nvPr/>
        </p:nvPicPr>
        <p:blipFill>
          <a:blip r:embed="rId3"/>
          <a:stretch>
            <a:fillRect/>
          </a:stretch>
        </p:blipFill>
        <p:spPr>
          <a:xfrm>
            <a:off x="1472936" y="1492581"/>
            <a:ext cx="6096528" cy="4066384"/>
          </a:xfrm>
          <a:prstGeom prst="rect">
            <a:avLst/>
          </a:prstGeom>
        </p:spPr>
      </p:pic>
    </p:spTree>
    <p:extLst>
      <p:ext uri="{BB962C8B-B14F-4D97-AF65-F5344CB8AC3E}">
        <p14:creationId xmlns:p14="http://schemas.microsoft.com/office/powerpoint/2010/main" val="104193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Awareness Platforms</a:t>
            </a:r>
          </a:p>
        </p:txBody>
      </p:sp>
      <p:sp>
        <p:nvSpPr>
          <p:cNvPr id="3" name="Content Placeholder 2"/>
          <p:cNvSpPr>
            <a:spLocks noGrp="1"/>
          </p:cNvSpPr>
          <p:nvPr>
            <p:ph idx="1"/>
          </p:nvPr>
        </p:nvSpPr>
        <p:spPr>
          <a:xfrm>
            <a:off x="406400" y="1600200"/>
            <a:ext cx="8229600" cy="3958765"/>
          </a:xfrm>
        </p:spPr>
        <p:txBody>
          <a:bodyPr>
            <a:normAutofit/>
          </a:bodyPr>
          <a:lstStyle/>
          <a:p>
            <a:pPr marL="0" indent="0">
              <a:buNone/>
            </a:pPr>
            <a:r>
              <a:rPr lang="en-US" dirty="0" smtClean="0">
                <a:solidFill>
                  <a:srgbClr val="044D14"/>
                </a:solidFill>
              </a:rPr>
              <a:t>                                                       </a:t>
            </a:r>
            <a:endParaRPr lang="en-US" dirty="0">
              <a:solidFill>
                <a:srgbClr val="044D14"/>
              </a:solidFill>
            </a:endParaRPr>
          </a:p>
        </p:txBody>
      </p:sp>
      <p:grpSp>
        <p:nvGrpSpPr>
          <p:cNvPr id="5" name="Group 2"/>
          <p:cNvGrpSpPr>
            <a:grpSpLocks/>
          </p:cNvGrpSpPr>
          <p:nvPr/>
        </p:nvGrpSpPr>
        <p:grpSpPr bwMode="auto">
          <a:xfrm>
            <a:off x="259882" y="1417638"/>
            <a:ext cx="2863850" cy="4416425"/>
            <a:chOff x="0" y="-1"/>
            <a:chExt cx="2863850" cy="4416478"/>
          </a:xfrm>
        </p:grpSpPr>
        <p:pic>
          <p:nvPicPr>
            <p:cNvPr id="6" name="Picture 3" descr="Screenshot 2019-05-30 at 12.35.0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887" y="-1"/>
              <a:ext cx="2646074" cy="390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descr="Insert"/>
            <p:cNvSpPr txBox="1">
              <a:spLocks/>
            </p:cNvSpPr>
            <p:nvPr/>
          </p:nvSpPr>
          <p:spPr bwMode="auto">
            <a:xfrm>
              <a:off x="0" y="3984676"/>
              <a:ext cx="2863850" cy="431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6200" tIns="76200" rIns="76200" bIns="76200">
              <a:spAutoFit/>
            </a:bodyPr>
            <a:lstStyle>
              <a:lvl1pPr defTabSz="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a:solidFill>
                    <a:srgbClr val="FFFFFF"/>
                  </a:solidFill>
                </a:rPr>
                <a:t>Insert</a:t>
              </a:r>
            </a:p>
          </p:txBody>
        </p:sp>
      </p:grpSp>
      <p:pic>
        <p:nvPicPr>
          <p:cNvPr id="8" name="Picture 5" descr="Image Gallery"/>
          <p:cNvPicPr>
            <a:picLocks noChangeAspect="1"/>
          </p:cNvPicPr>
          <p:nvPr/>
        </p:nvPicPr>
        <p:blipFill>
          <a:blip r:embed="rId4">
            <a:extLst>
              <a:ext uri="{28A0092B-C50C-407E-A947-70E740481C1C}">
                <a14:useLocalDpi xmlns:a14="http://schemas.microsoft.com/office/drawing/2010/main" val="0"/>
              </a:ext>
            </a:extLst>
          </a:blip>
          <a:srcRect t="652" b="652"/>
          <a:stretch>
            <a:fillRect/>
          </a:stretch>
        </p:blipFill>
        <p:spPr bwMode="auto">
          <a:xfrm>
            <a:off x="5359400" y="1500192"/>
            <a:ext cx="2794000" cy="390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58780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Awareness </a:t>
            </a:r>
            <a:r>
              <a:rPr lang="en-US" sz="3300" b="1" dirty="0" smtClean="0">
                <a:solidFill>
                  <a:srgbClr val="044D14"/>
                </a:solidFill>
              </a:rPr>
              <a:t>Insert and Publications</a:t>
            </a:r>
            <a:endParaRPr lang="en-US" sz="3300" b="1" dirty="0">
              <a:solidFill>
                <a:srgbClr val="044D14"/>
              </a:solidFill>
            </a:endParaRPr>
          </a:p>
        </p:txBody>
      </p:sp>
      <p:sp>
        <p:nvSpPr>
          <p:cNvPr id="3" name="Content Placeholder 2"/>
          <p:cNvSpPr>
            <a:spLocks noGrp="1"/>
          </p:cNvSpPr>
          <p:nvPr>
            <p:ph idx="1"/>
          </p:nvPr>
        </p:nvSpPr>
        <p:spPr>
          <a:xfrm>
            <a:off x="406400" y="1600200"/>
            <a:ext cx="8229600" cy="3958765"/>
          </a:xfrm>
        </p:spPr>
        <p:txBody>
          <a:bodyPr>
            <a:normAutofit/>
          </a:bodyPr>
          <a:lstStyle/>
          <a:p>
            <a:pPr marL="0" indent="0">
              <a:buNone/>
            </a:pPr>
            <a:r>
              <a:rPr lang="en-US" dirty="0" smtClean="0">
                <a:solidFill>
                  <a:srgbClr val="044D14"/>
                </a:solidFill>
              </a:rPr>
              <a:t>                                                       </a:t>
            </a:r>
            <a:endParaRPr lang="en-US" dirty="0">
              <a:solidFill>
                <a:srgbClr val="044D14"/>
              </a:solidFill>
            </a:endParaRPr>
          </a:p>
        </p:txBody>
      </p:sp>
      <p:pic>
        <p:nvPicPr>
          <p:cNvPr id="9" name="Picture 2" descr="Image Gallery"/>
          <p:cNvPicPr>
            <a:picLocks noChangeAspect="1"/>
          </p:cNvPicPr>
          <p:nvPr/>
        </p:nvPicPr>
        <p:blipFill>
          <a:blip r:embed="rId3">
            <a:extLst>
              <a:ext uri="{28A0092B-C50C-407E-A947-70E740481C1C}">
                <a14:useLocalDpi xmlns:a14="http://schemas.microsoft.com/office/drawing/2010/main" val="0"/>
              </a:ext>
            </a:extLst>
          </a:blip>
          <a:srcRect l="743" r="743"/>
          <a:stretch>
            <a:fillRect/>
          </a:stretch>
        </p:blipFill>
        <p:spPr bwMode="auto">
          <a:xfrm>
            <a:off x="9275" y="1337256"/>
            <a:ext cx="2865437" cy="411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descr="Image Gallery"/>
          <p:cNvPicPr>
            <a:picLocks noChangeAspect="1"/>
          </p:cNvPicPr>
          <p:nvPr/>
        </p:nvPicPr>
        <p:blipFill>
          <a:blip r:embed="rId4">
            <a:extLst>
              <a:ext uri="{28A0092B-C50C-407E-A947-70E740481C1C}">
                <a14:useLocalDpi xmlns:a14="http://schemas.microsoft.com/office/drawing/2010/main" val="0"/>
              </a:ext>
            </a:extLst>
          </a:blip>
          <a:srcRect t="20" b="20"/>
          <a:stretch>
            <a:fillRect/>
          </a:stretch>
        </p:blipFill>
        <p:spPr bwMode="auto">
          <a:xfrm>
            <a:off x="2816350" y="1316271"/>
            <a:ext cx="2921000" cy="411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2" descr="IMG-20190919-WA0009.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5112" y="1147996"/>
            <a:ext cx="3148013" cy="445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6407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rgbClr val="044D14"/>
                </a:solidFill>
              </a:rPr>
              <a:t>GGD Mobile Application</a:t>
            </a:r>
            <a:endParaRPr lang="en-US" sz="3300" b="1" dirty="0">
              <a:solidFill>
                <a:srgbClr val="044D14"/>
              </a:solidFill>
            </a:endParaRPr>
          </a:p>
        </p:txBody>
      </p:sp>
      <p:sp>
        <p:nvSpPr>
          <p:cNvPr id="3" name="Content Placeholder 2"/>
          <p:cNvSpPr>
            <a:spLocks noGrp="1"/>
          </p:cNvSpPr>
          <p:nvPr>
            <p:ph idx="1"/>
          </p:nvPr>
        </p:nvSpPr>
        <p:spPr>
          <a:xfrm>
            <a:off x="406400" y="1600200"/>
            <a:ext cx="8229600" cy="3958765"/>
          </a:xfrm>
        </p:spPr>
        <p:txBody>
          <a:bodyPr>
            <a:normAutofit/>
          </a:bodyPr>
          <a:lstStyle/>
          <a:p>
            <a:pPr marL="0" indent="0">
              <a:buNone/>
            </a:pPr>
            <a:r>
              <a:rPr lang="en-US" dirty="0" smtClean="0">
                <a:solidFill>
                  <a:srgbClr val="044D14"/>
                </a:solidFill>
              </a:rPr>
              <a:t>                                                       </a:t>
            </a:r>
            <a:endParaRPr lang="en-US" dirty="0">
              <a:solidFill>
                <a:srgbClr val="044D14"/>
              </a:solidFill>
            </a:endParaRPr>
          </a:p>
        </p:txBody>
      </p:sp>
      <p:pic>
        <p:nvPicPr>
          <p:cNvPr id="7" name="Picture 2" descr="IMG-20190227-WA0005.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3981" y="1417638"/>
            <a:ext cx="6294437" cy="3971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357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Individual Contributions to GGD</a:t>
            </a:r>
          </a:p>
        </p:txBody>
      </p:sp>
      <p:sp>
        <p:nvSpPr>
          <p:cNvPr id="3" name="Content Placeholder 2"/>
          <p:cNvSpPr>
            <a:spLocks noGrp="1"/>
          </p:cNvSpPr>
          <p:nvPr>
            <p:ph idx="1"/>
          </p:nvPr>
        </p:nvSpPr>
        <p:spPr>
          <a:xfrm>
            <a:off x="406400" y="1600200"/>
            <a:ext cx="8229600" cy="3958765"/>
          </a:xfrm>
        </p:spPr>
        <p:txBody>
          <a:bodyPr>
            <a:normAutofit/>
          </a:bodyPr>
          <a:lstStyle/>
          <a:p>
            <a:pPr marL="0" indent="0">
              <a:buNone/>
            </a:pPr>
            <a:r>
              <a:rPr lang="en-US" dirty="0" smtClean="0">
                <a:solidFill>
                  <a:srgbClr val="044D14"/>
                </a:solidFill>
              </a:rPr>
              <a:t>                                                       </a:t>
            </a:r>
            <a:endParaRPr lang="en-US" dirty="0">
              <a:solidFill>
                <a:srgbClr val="044D14"/>
              </a:solidFill>
            </a:endParaRPr>
          </a:p>
        </p:txBody>
      </p:sp>
      <p:pic>
        <p:nvPicPr>
          <p:cNvPr id="4" name="Picture 3"/>
          <p:cNvPicPr>
            <a:picLocks noChangeAspect="1"/>
          </p:cNvPicPr>
          <p:nvPr/>
        </p:nvPicPr>
        <p:blipFill>
          <a:blip r:embed="rId3"/>
          <a:stretch>
            <a:fillRect/>
          </a:stretch>
        </p:blipFill>
        <p:spPr>
          <a:xfrm>
            <a:off x="225776" y="1417639"/>
            <a:ext cx="3781779" cy="3792184"/>
          </a:xfrm>
          <a:prstGeom prst="rect">
            <a:avLst/>
          </a:prstGeom>
        </p:spPr>
      </p:pic>
      <p:pic>
        <p:nvPicPr>
          <p:cNvPr id="5" name="Picture 4"/>
          <p:cNvPicPr>
            <a:picLocks noChangeAspect="1"/>
          </p:cNvPicPr>
          <p:nvPr/>
        </p:nvPicPr>
        <p:blipFill>
          <a:blip r:embed="rId4"/>
          <a:stretch>
            <a:fillRect/>
          </a:stretch>
        </p:blipFill>
        <p:spPr>
          <a:xfrm>
            <a:off x="5118035" y="1540932"/>
            <a:ext cx="2780017" cy="3753557"/>
          </a:xfrm>
          <a:prstGeom prst="rect">
            <a:avLst/>
          </a:prstGeom>
        </p:spPr>
      </p:pic>
    </p:spTree>
    <p:extLst>
      <p:ext uri="{BB962C8B-B14F-4D97-AF65-F5344CB8AC3E}">
        <p14:creationId xmlns:p14="http://schemas.microsoft.com/office/powerpoint/2010/main" val="4052339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Individual Contributions to GGD</a:t>
            </a:r>
          </a:p>
        </p:txBody>
      </p:sp>
      <p:sp>
        <p:nvSpPr>
          <p:cNvPr id="3" name="Content Placeholder 2"/>
          <p:cNvSpPr>
            <a:spLocks noGrp="1"/>
          </p:cNvSpPr>
          <p:nvPr>
            <p:ph idx="1"/>
          </p:nvPr>
        </p:nvSpPr>
        <p:spPr>
          <a:xfrm>
            <a:off x="406400" y="1600200"/>
            <a:ext cx="8229600" cy="3958765"/>
          </a:xfrm>
        </p:spPr>
        <p:txBody>
          <a:bodyPr>
            <a:normAutofit/>
          </a:bodyPr>
          <a:lstStyle/>
          <a:p>
            <a:pPr marL="0" indent="0">
              <a:buNone/>
            </a:pPr>
            <a:r>
              <a:rPr lang="en-US" sz="1400" b="1" dirty="0" smtClean="0">
                <a:solidFill>
                  <a:srgbClr val="044D14"/>
                </a:solidFill>
              </a:rPr>
              <a:t>Know </a:t>
            </a:r>
            <a:r>
              <a:rPr lang="en-US" sz="1400" b="1" dirty="0">
                <a:solidFill>
                  <a:srgbClr val="044D14"/>
                </a:solidFill>
              </a:rPr>
              <a:t>that waste is a valuable resource and should be recycled</a:t>
            </a:r>
          </a:p>
          <a:p>
            <a:pPr marL="0" indent="0">
              <a:buNone/>
            </a:pPr>
            <a:r>
              <a:rPr lang="en-US" sz="1400" b="1" dirty="0">
                <a:solidFill>
                  <a:srgbClr val="044D14"/>
                </a:solidFill>
              </a:rPr>
              <a:t>SEPARATE YOUR WASTE AT </a:t>
            </a:r>
            <a:r>
              <a:rPr lang="en-US" sz="1400" b="1" dirty="0" smtClean="0">
                <a:solidFill>
                  <a:srgbClr val="044D14"/>
                </a:solidFill>
              </a:rPr>
              <a:t>SOURCE</a:t>
            </a:r>
          </a:p>
          <a:p>
            <a:pPr marL="0" indent="0">
              <a:buNone/>
            </a:pPr>
            <a:endParaRPr lang="en-US" sz="1100" dirty="0">
              <a:solidFill>
                <a:srgbClr val="044D14"/>
              </a:solidFill>
            </a:endParaRPr>
          </a:p>
          <a:p>
            <a:pPr marL="0" indent="0">
              <a:buNone/>
            </a:pPr>
            <a:r>
              <a:rPr lang="en-US" dirty="0" smtClean="0">
                <a:solidFill>
                  <a:srgbClr val="044D14"/>
                </a:solidFill>
              </a:rPr>
              <a:t>                                                </a:t>
            </a:r>
            <a:endParaRPr lang="en-US" dirty="0">
              <a:solidFill>
                <a:srgbClr val="044D14"/>
              </a:solidFill>
            </a:endParaRPr>
          </a:p>
        </p:txBody>
      </p:sp>
      <p:pic>
        <p:nvPicPr>
          <p:cNvPr id="4" name="Picture 3"/>
          <p:cNvPicPr>
            <a:picLocks noChangeAspect="1"/>
          </p:cNvPicPr>
          <p:nvPr/>
        </p:nvPicPr>
        <p:blipFill>
          <a:blip r:embed="rId3"/>
          <a:stretch>
            <a:fillRect/>
          </a:stretch>
        </p:blipFill>
        <p:spPr>
          <a:xfrm>
            <a:off x="156126" y="2671199"/>
            <a:ext cx="2139881" cy="1816765"/>
          </a:xfrm>
          <a:prstGeom prst="rect">
            <a:avLst/>
          </a:prstGeom>
        </p:spPr>
      </p:pic>
      <p:pic>
        <p:nvPicPr>
          <p:cNvPr id="5" name="Picture 4"/>
          <p:cNvPicPr>
            <a:picLocks noChangeAspect="1"/>
          </p:cNvPicPr>
          <p:nvPr/>
        </p:nvPicPr>
        <p:blipFill>
          <a:blip r:embed="rId4"/>
          <a:stretch>
            <a:fillRect/>
          </a:stretch>
        </p:blipFill>
        <p:spPr>
          <a:xfrm>
            <a:off x="3367446" y="2183388"/>
            <a:ext cx="2299845" cy="1533230"/>
          </a:xfrm>
          <a:prstGeom prst="rect">
            <a:avLst/>
          </a:prstGeom>
        </p:spPr>
      </p:pic>
      <p:pic>
        <p:nvPicPr>
          <p:cNvPr id="6" name="Picture 5"/>
          <p:cNvPicPr>
            <a:picLocks noChangeAspect="1"/>
          </p:cNvPicPr>
          <p:nvPr/>
        </p:nvPicPr>
        <p:blipFill>
          <a:blip r:embed="rId5"/>
          <a:stretch>
            <a:fillRect/>
          </a:stretch>
        </p:blipFill>
        <p:spPr>
          <a:xfrm>
            <a:off x="6738730" y="1880697"/>
            <a:ext cx="2275791" cy="1927202"/>
          </a:xfrm>
          <a:prstGeom prst="rect">
            <a:avLst/>
          </a:prstGeom>
        </p:spPr>
      </p:pic>
      <p:pic>
        <p:nvPicPr>
          <p:cNvPr id="7" name="Picture 6"/>
          <p:cNvPicPr>
            <a:picLocks noChangeAspect="1"/>
          </p:cNvPicPr>
          <p:nvPr/>
        </p:nvPicPr>
        <p:blipFill>
          <a:blip r:embed="rId6"/>
          <a:stretch>
            <a:fillRect/>
          </a:stretch>
        </p:blipFill>
        <p:spPr>
          <a:xfrm>
            <a:off x="2410459" y="3715784"/>
            <a:ext cx="2267909" cy="2182557"/>
          </a:xfrm>
          <a:prstGeom prst="rect">
            <a:avLst/>
          </a:prstGeom>
        </p:spPr>
      </p:pic>
      <p:pic>
        <p:nvPicPr>
          <p:cNvPr id="8" name="Picture 7"/>
          <p:cNvPicPr>
            <a:picLocks noChangeAspect="1"/>
          </p:cNvPicPr>
          <p:nvPr/>
        </p:nvPicPr>
        <p:blipFill>
          <a:blip r:embed="rId7"/>
          <a:stretch>
            <a:fillRect/>
          </a:stretch>
        </p:blipFill>
        <p:spPr>
          <a:xfrm>
            <a:off x="5667291" y="4111637"/>
            <a:ext cx="2773920" cy="1579001"/>
          </a:xfrm>
          <a:prstGeom prst="rect">
            <a:avLst/>
          </a:prstGeom>
        </p:spPr>
      </p:pic>
    </p:spTree>
    <p:extLst>
      <p:ext uri="{BB962C8B-B14F-4D97-AF65-F5344CB8AC3E}">
        <p14:creationId xmlns:p14="http://schemas.microsoft.com/office/powerpoint/2010/main" val="366339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Private Sector  Contributions to GGD</a:t>
            </a:r>
          </a:p>
        </p:txBody>
      </p:sp>
      <p:sp>
        <p:nvSpPr>
          <p:cNvPr id="3" name="Content Placeholder 2"/>
          <p:cNvSpPr>
            <a:spLocks noGrp="1"/>
          </p:cNvSpPr>
          <p:nvPr>
            <p:ph idx="1"/>
          </p:nvPr>
        </p:nvSpPr>
        <p:spPr>
          <a:xfrm>
            <a:off x="406400" y="1600200"/>
            <a:ext cx="8229600" cy="3958765"/>
          </a:xfrm>
        </p:spPr>
        <p:txBody>
          <a:bodyPr>
            <a:normAutofit fontScale="70000" lnSpcReduction="20000"/>
          </a:bodyPr>
          <a:lstStyle/>
          <a:p>
            <a:pPr marL="0" indent="0">
              <a:buNone/>
            </a:pPr>
            <a:r>
              <a:rPr lang="en-US" dirty="0" smtClean="0">
                <a:solidFill>
                  <a:srgbClr val="044D14"/>
                </a:solidFill>
              </a:rPr>
              <a:t>The </a:t>
            </a:r>
            <a:r>
              <a:rPr lang="en-US" dirty="0">
                <a:solidFill>
                  <a:srgbClr val="044D14"/>
                </a:solidFill>
              </a:rPr>
              <a:t>private sector is key in changing the approach to materials management especially for those products that become waste at the end of their useful life. </a:t>
            </a:r>
          </a:p>
          <a:p>
            <a:pPr marL="0" indent="0">
              <a:buNone/>
            </a:pPr>
            <a:r>
              <a:rPr lang="en-US" dirty="0">
                <a:solidFill>
                  <a:srgbClr val="044D14"/>
                </a:solidFill>
              </a:rPr>
              <a:t>The Department has secured partnership with private stakeholders with a view of diverting waste from landfill. The Partnerships will bring about a closer working relationship and co-operate in various areas within the scope where the mandates overlap with an aim of leveraging professional networks, resources, expertise and domain knowledge.</a:t>
            </a:r>
          </a:p>
          <a:p>
            <a:pPr marL="0" indent="0">
              <a:buNone/>
            </a:pPr>
            <a:r>
              <a:rPr lang="en-US" dirty="0">
                <a:solidFill>
                  <a:srgbClr val="044D14"/>
                </a:solidFill>
              </a:rPr>
              <a:t> The Department and the private sector acknowledge that both are working on projects and programmes, particularly in schools’ education and awareness, SMME development, integration of waste pickers, etc. where there will be mutual benefit in collaboration                            </a:t>
            </a:r>
          </a:p>
        </p:txBody>
      </p:sp>
    </p:spTree>
    <p:extLst>
      <p:ext uri="{BB962C8B-B14F-4D97-AF65-F5344CB8AC3E}">
        <p14:creationId xmlns:p14="http://schemas.microsoft.com/office/powerpoint/2010/main" val="3760704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solidFill>
                  <a:srgbClr val="044D14"/>
                </a:solidFill>
                <a:latin typeface="Calibri" panose="020F0502020204030204" pitchFamily="34" charset="0"/>
                <a:cs typeface="Calibri" panose="020F0502020204030204" pitchFamily="34" charset="0"/>
              </a:rPr>
              <a:t>Presentation outline</a:t>
            </a:r>
            <a:endParaRPr lang="en-US" sz="3200" dirty="0">
              <a:solidFill>
                <a:srgbClr val="044D1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600200"/>
            <a:ext cx="8229600" cy="3958765"/>
          </a:xfrm>
        </p:spPr>
        <p:txBody>
          <a:bodyPr>
            <a:normAutofit fontScale="92500" lnSpcReduction="10000"/>
          </a:bodyPr>
          <a:lstStyle/>
          <a:p>
            <a:r>
              <a:rPr lang="en-US" sz="2600" dirty="0">
                <a:solidFill>
                  <a:srgbClr val="044D14"/>
                </a:solidFill>
              </a:rPr>
              <a:t>Introduction and Background</a:t>
            </a:r>
          </a:p>
          <a:p>
            <a:r>
              <a:rPr lang="en-US" sz="2600" dirty="0">
                <a:solidFill>
                  <a:srgbClr val="044D14"/>
                </a:solidFill>
              </a:rPr>
              <a:t>Problem Statement</a:t>
            </a:r>
          </a:p>
          <a:p>
            <a:r>
              <a:rPr lang="en-US" sz="2600" dirty="0">
                <a:solidFill>
                  <a:srgbClr val="044D14"/>
                </a:solidFill>
              </a:rPr>
              <a:t>Situational Analysis</a:t>
            </a:r>
          </a:p>
          <a:p>
            <a:r>
              <a:rPr lang="en-US" sz="2600" dirty="0" smtClean="0">
                <a:solidFill>
                  <a:srgbClr val="044D14"/>
                </a:solidFill>
              </a:rPr>
              <a:t>Good Green Deeds Goals</a:t>
            </a:r>
            <a:endParaRPr lang="en-US" sz="2600" dirty="0">
              <a:solidFill>
                <a:srgbClr val="044D14"/>
              </a:solidFill>
            </a:endParaRPr>
          </a:p>
          <a:p>
            <a:r>
              <a:rPr lang="en-US" sz="2600" dirty="0">
                <a:solidFill>
                  <a:srgbClr val="044D14"/>
                </a:solidFill>
              </a:rPr>
              <a:t>Good Green Deeds </a:t>
            </a:r>
            <a:r>
              <a:rPr lang="en-US" sz="2600" dirty="0" smtClean="0">
                <a:solidFill>
                  <a:srgbClr val="044D14"/>
                </a:solidFill>
              </a:rPr>
              <a:t>Objectives</a:t>
            </a:r>
            <a:endParaRPr lang="en-US" sz="2600" dirty="0">
              <a:solidFill>
                <a:srgbClr val="044D14"/>
              </a:solidFill>
            </a:endParaRPr>
          </a:p>
          <a:p>
            <a:r>
              <a:rPr lang="en-US" sz="2600" dirty="0">
                <a:solidFill>
                  <a:srgbClr val="044D14"/>
                </a:solidFill>
              </a:rPr>
              <a:t>Awareness Raising Platforms</a:t>
            </a:r>
          </a:p>
          <a:p>
            <a:r>
              <a:rPr lang="en-US" sz="2600" dirty="0">
                <a:solidFill>
                  <a:srgbClr val="044D14"/>
                </a:solidFill>
              </a:rPr>
              <a:t>Individual contributions to GGD</a:t>
            </a:r>
          </a:p>
          <a:p>
            <a:r>
              <a:rPr lang="en-US" sz="2600" dirty="0" smtClean="0">
                <a:solidFill>
                  <a:srgbClr val="044D14"/>
                </a:solidFill>
              </a:rPr>
              <a:t>DEFF </a:t>
            </a:r>
            <a:r>
              <a:rPr lang="en-US" sz="2600" dirty="0">
                <a:solidFill>
                  <a:srgbClr val="044D14"/>
                </a:solidFill>
              </a:rPr>
              <a:t>Overall  Expectations</a:t>
            </a:r>
          </a:p>
          <a:p>
            <a:r>
              <a:rPr lang="en-US" sz="2600" dirty="0">
                <a:solidFill>
                  <a:srgbClr val="044D14"/>
                </a:solidFill>
              </a:rPr>
              <a:t>Conclusion</a:t>
            </a:r>
          </a:p>
          <a:p>
            <a:endParaRPr lang="en-US" dirty="0">
              <a:solidFill>
                <a:srgbClr val="044D14"/>
              </a:solidFill>
            </a:endParaRPr>
          </a:p>
        </p:txBody>
      </p:sp>
    </p:spTree>
    <p:extLst>
      <p:ext uri="{BB962C8B-B14F-4D97-AF65-F5344CB8AC3E}">
        <p14:creationId xmlns:p14="http://schemas.microsoft.com/office/powerpoint/2010/main" val="503569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Private Sector  Contributions to GGD</a:t>
            </a:r>
          </a:p>
        </p:txBody>
      </p:sp>
      <p:sp>
        <p:nvSpPr>
          <p:cNvPr id="3" name="Content Placeholder 2"/>
          <p:cNvSpPr>
            <a:spLocks noGrp="1"/>
          </p:cNvSpPr>
          <p:nvPr>
            <p:ph idx="1"/>
          </p:nvPr>
        </p:nvSpPr>
        <p:spPr>
          <a:xfrm>
            <a:off x="96253" y="1106905"/>
            <a:ext cx="9047747" cy="4658627"/>
          </a:xfrm>
        </p:spPr>
        <p:txBody>
          <a:bodyPr>
            <a:normAutofit/>
          </a:bodyPr>
          <a:lstStyle/>
          <a:p>
            <a:pPr marL="0" lvl="1" indent="0" defTabSz="914400" fontAlgn="base" hangingPunct="0">
              <a:lnSpc>
                <a:spcPct val="120000"/>
              </a:lnSpc>
              <a:spcBef>
                <a:spcPct val="0"/>
              </a:spcBef>
              <a:spcAft>
                <a:spcPct val="0"/>
              </a:spcAft>
              <a:buNone/>
            </a:pPr>
            <a:r>
              <a:rPr lang="en-US" altLang="en-US" sz="2200" dirty="0">
                <a:solidFill>
                  <a:srgbClr val="008000"/>
                </a:solidFill>
                <a:latin typeface="Calibri" panose="020F0502020204030204" pitchFamily="34" charset="0"/>
                <a:cs typeface="Calibri" panose="020F0502020204030204" pitchFamily="34" charset="0"/>
                <a:sym typeface="Calibri" panose="020F0502020204030204" pitchFamily="34" charset="0"/>
              </a:rPr>
              <a:t>Some of the </a:t>
            </a:r>
            <a:r>
              <a:rPr lang="en-US" altLang="en-US" sz="2200" dirty="0" smtClean="0">
                <a:solidFill>
                  <a:srgbClr val="008000"/>
                </a:solidFill>
                <a:latin typeface="Calibri" panose="020F0502020204030204" pitchFamily="34" charset="0"/>
                <a:cs typeface="Calibri" panose="020F0502020204030204" pitchFamily="34" charset="0"/>
                <a:sym typeface="Calibri" panose="020F0502020204030204" pitchFamily="34" charset="0"/>
              </a:rPr>
              <a:t>organizations </a:t>
            </a:r>
            <a:r>
              <a:rPr lang="en-US" altLang="en-US" sz="2200" dirty="0">
                <a:solidFill>
                  <a:srgbClr val="008000"/>
                </a:solidFill>
                <a:latin typeface="Calibri" panose="020F0502020204030204" pitchFamily="34" charset="0"/>
                <a:cs typeface="Calibri" panose="020F0502020204030204" pitchFamily="34" charset="0"/>
                <a:sym typeface="Calibri" panose="020F0502020204030204" pitchFamily="34" charset="0"/>
              </a:rPr>
              <a:t>that have collaborated with the Department include:</a:t>
            </a:r>
          </a:p>
          <a:p>
            <a:pPr marL="0" indent="0">
              <a:buNone/>
            </a:pPr>
            <a:r>
              <a:rPr lang="en-US" dirty="0" smtClean="0">
                <a:solidFill>
                  <a:srgbClr val="044D14"/>
                </a:solidFill>
              </a:rPr>
              <a:t>                                                 </a:t>
            </a:r>
            <a:endParaRPr lang="en-US" dirty="0">
              <a:solidFill>
                <a:srgbClr val="044D14"/>
              </a:solidFill>
            </a:endParaRPr>
          </a:p>
        </p:txBody>
      </p:sp>
      <p:pic>
        <p:nvPicPr>
          <p:cNvPr id="4" name="Picture 3"/>
          <p:cNvPicPr>
            <a:picLocks noChangeAspect="1"/>
          </p:cNvPicPr>
          <p:nvPr/>
        </p:nvPicPr>
        <p:blipFill>
          <a:blip r:embed="rId3"/>
          <a:stretch>
            <a:fillRect/>
          </a:stretch>
        </p:blipFill>
        <p:spPr>
          <a:xfrm>
            <a:off x="185414" y="2412757"/>
            <a:ext cx="4078577" cy="2901948"/>
          </a:xfrm>
          <a:prstGeom prst="rect">
            <a:avLst/>
          </a:prstGeom>
        </p:spPr>
      </p:pic>
      <p:sp>
        <p:nvSpPr>
          <p:cNvPr id="5" name="Text Box 2" descr="Rectangle 3"/>
          <p:cNvSpPr txBox="1">
            <a:spLocks/>
          </p:cNvSpPr>
          <p:nvPr/>
        </p:nvSpPr>
        <p:spPr bwMode="auto">
          <a:xfrm>
            <a:off x="4369869" y="2393507"/>
            <a:ext cx="4854253" cy="3083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spAutoFit/>
          </a:bodyPr>
          <a:lstStyle>
            <a:lvl1pPr marL="455613" indent="-455613" defTabSz="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buSzPct val="100000"/>
              <a:buFont typeface="Arial" panose="020B0604020202020204" pitchFamily="34" charset="0"/>
              <a:buChar char="•"/>
            </a:pPr>
            <a:r>
              <a:rPr lang="en-US" altLang="en-US" dirty="0" smtClean="0">
                <a:solidFill>
                  <a:srgbClr val="008000"/>
                </a:solidFill>
              </a:rPr>
              <a:t>Coca-Cola </a:t>
            </a:r>
            <a:r>
              <a:rPr lang="en-US" altLang="en-US" dirty="0">
                <a:solidFill>
                  <a:srgbClr val="008000"/>
                </a:solidFill>
              </a:rPr>
              <a:t>Beverage South Africa (CCBSA)</a:t>
            </a:r>
          </a:p>
          <a:p>
            <a:pPr eaLnBrk="1">
              <a:lnSpc>
                <a:spcPct val="120000"/>
              </a:lnSpc>
              <a:buSzPct val="100000"/>
              <a:buFont typeface="Arial" panose="020B0604020202020204" pitchFamily="34" charset="0"/>
              <a:buChar char="•"/>
            </a:pPr>
            <a:r>
              <a:rPr lang="en-US" altLang="en-US" dirty="0">
                <a:solidFill>
                  <a:srgbClr val="008000"/>
                </a:solidFill>
              </a:rPr>
              <a:t>PETCO</a:t>
            </a:r>
          </a:p>
          <a:p>
            <a:pPr eaLnBrk="1">
              <a:lnSpc>
                <a:spcPct val="120000"/>
              </a:lnSpc>
              <a:buSzPct val="100000"/>
              <a:buFont typeface="Arial" panose="020B0604020202020204" pitchFamily="34" charset="0"/>
              <a:buChar char="•"/>
            </a:pPr>
            <a:r>
              <a:rPr lang="en-US" altLang="en-US" dirty="0">
                <a:solidFill>
                  <a:srgbClr val="008000"/>
                </a:solidFill>
              </a:rPr>
              <a:t>PLASTICS SA</a:t>
            </a:r>
          </a:p>
          <a:p>
            <a:pPr eaLnBrk="1">
              <a:lnSpc>
                <a:spcPct val="120000"/>
              </a:lnSpc>
              <a:buSzPct val="100000"/>
              <a:buFont typeface="Arial" panose="020B0604020202020204" pitchFamily="34" charset="0"/>
              <a:buChar char="•"/>
            </a:pPr>
            <a:r>
              <a:rPr lang="en-US" altLang="en-US" dirty="0">
                <a:solidFill>
                  <a:srgbClr val="008000"/>
                </a:solidFill>
              </a:rPr>
              <a:t>Nedbank</a:t>
            </a:r>
          </a:p>
          <a:p>
            <a:pPr eaLnBrk="1">
              <a:lnSpc>
                <a:spcPct val="120000"/>
              </a:lnSpc>
              <a:buSzPct val="100000"/>
              <a:buFont typeface="Arial" panose="020B0604020202020204" pitchFamily="34" charset="0"/>
              <a:buChar char="•"/>
            </a:pPr>
            <a:r>
              <a:rPr lang="en-US" altLang="en-US" dirty="0">
                <a:solidFill>
                  <a:srgbClr val="008000"/>
                </a:solidFill>
              </a:rPr>
              <a:t>PAMSA </a:t>
            </a:r>
          </a:p>
          <a:p>
            <a:pPr eaLnBrk="1">
              <a:lnSpc>
                <a:spcPct val="120000"/>
              </a:lnSpc>
              <a:buSzPct val="100000"/>
              <a:buFont typeface="Arial" panose="020B0604020202020204" pitchFamily="34" charset="0"/>
              <a:buChar char="•"/>
            </a:pPr>
            <a:r>
              <a:rPr lang="en-US" altLang="en-US" dirty="0">
                <a:solidFill>
                  <a:srgbClr val="008000"/>
                </a:solidFill>
              </a:rPr>
              <a:t>IUCN</a:t>
            </a:r>
          </a:p>
          <a:p>
            <a:pPr eaLnBrk="1">
              <a:lnSpc>
                <a:spcPct val="120000"/>
              </a:lnSpc>
              <a:buSzPct val="100000"/>
              <a:buFont typeface="Arial" panose="020B0604020202020204" pitchFamily="34" charset="0"/>
              <a:buChar char="•"/>
            </a:pPr>
            <a:r>
              <a:rPr lang="en-US" altLang="en-US" dirty="0">
                <a:solidFill>
                  <a:srgbClr val="008000"/>
                </a:solidFill>
              </a:rPr>
              <a:t>Sustainable Seas Trust</a:t>
            </a:r>
          </a:p>
          <a:p>
            <a:pPr eaLnBrk="1">
              <a:lnSpc>
                <a:spcPct val="120000"/>
              </a:lnSpc>
              <a:buSzPct val="100000"/>
              <a:buFont typeface="Arial" panose="020B0604020202020204" pitchFamily="34" charset="0"/>
              <a:buChar char="•"/>
            </a:pPr>
            <a:r>
              <a:rPr lang="en-US" altLang="en-US" dirty="0">
                <a:solidFill>
                  <a:srgbClr val="008000"/>
                </a:solidFill>
              </a:rPr>
              <a:t>SASOL</a:t>
            </a:r>
          </a:p>
          <a:p>
            <a:pPr eaLnBrk="1">
              <a:lnSpc>
                <a:spcPct val="120000"/>
              </a:lnSpc>
              <a:buSzPct val="100000"/>
              <a:buFont typeface="Arial" panose="020B0604020202020204" pitchFamily="34" charset="0"/>
              <a:buChar char="•"/>
            </a:pPr>
            <a:r>
              <a:rPr lang="en-US" altLang="en-US" dirty="0">
                <a:solidFill>
                  <a:srgbClr val="008000"/>
                </a:solidFill>
              </a:rPr>
              <a:t>Department of Small Business Development</a:t>
            </a:r>
          </a:p>
        </p:txBody>
      </p:sp>
    </p:spTree>
    <p:extLst>
      <p:ext uri="{BB962C8B-B14F-4D97-AF65-F5344CB8AC3E}">
        <p14:creationId xmlns:p14="http://schemas.microsoft.com/office/powerpoint/2010/main" val="48922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rgbClr val="044D14"/>
                </a:solidFill>
              </a:rPr>
              <a:t>Community Outreach GGD</a:t>
            </a:r>
            <a:endParaRPr lang="en-US" sz="3300" b="1" dirty="0">
              <a:solidFill>
                <a:srgbClr val="044D14"/>
              </a:solidFill>
            </a:endParaRPr>
          </a:p>
        </p:txBody>
      </p:sp>
      <p:sp>
        <p:nvSpPr>
          <p:cNvPr id="3" name="Content Placeholder 2"/>
          <p:cNvSpPr>
            <a:spLocks noGrp="1"/>
          </p:cNvSpPr>
          <p:nvPr>
            <p:ph idx="1"/>
          </p:nvPr>
        </p:nvSpPr>
        <p:spPr>
          <a:xfrm>
            <a:off x="77003" y="1398387"/>
            <a:ext cx="9047747" cy="4658627"/>
          </a:xfrm>
        </p:spPr>
        <p:txBody>
          <a:bodyPr>
            <a:normAutofit/>
          </a:bodyPr>
          <a:lstStyle/>
          <a:p>
            <a:pPr marL="0" lvl="1" indent="0" defTabSz="914400" fontAlgn="base" hangingPunct="0">
              <a:lnSpc>
                <a:spcPct val="120000"/>
              </a:lnSpc>
              <a:spcBef>
                <a:spcPct val="0"/>
              </a:spcBef>
              <a:spcAft>
                <a:spcPct val="0"/>
              </a:spcAft>
              <a:buNone/>
            </a:pPr>
            <a:r>
              <a:rPr lang="en-US" altLang="en-US" sz="2200" b="1" dirty="0" smtClean="0">
                <a:solidFill>
                  <a:srgbClr val="7B602E"/>
                </a:solidFill>
                <a:latin typeface="Calibri" panose="020F0502020204030204" pitchFamily="34" charset="0"/>
                <a:cs typeface="Calibri" panose="020F0502020204030204" pitchFamily="34" charset="0"/>
                <a:sym typeface="Calibri" panose="020F0502020204030204" pitchFamily="34" charset="0"/>
              </a:rPr>
              <a:t>:</a:t>
            </a:r>
            <a:endParaRPr lang="en-US" altLang="en-US" sz="2200" b="1" dirty="0">
              <a:solidFill>
                <a:srgbClr val="7B602E"/>
              </a:solidFill>
              <a:latin typeface="Calibri" panose="020F0502020204030204" pitchFamily="34" charset="0"/>
              <a:cs typeface="Calibri" panose="020F0502020204030204" pitchFamily="34" charset="0"/>
              <a:sym typeface="Calibri" panose="020F0502020204030204" pitchFamily="34" charset="0"/>
            </a:endParaRPr>
          </a:p>
          <a:p>
            <a:pPr marL="0" indent="0">
              <a:buNone/>
            </a:pPr>
            <a:r>
              <a:rPr lang="en-US" dirty="0" smtClean="0">
                <a:solidFill>
                  <a:srgbClr val="044D14"/>
                </a:solidFill>
              </a:rPr>
              <a:t>                                                 </a:t>
            </a:r>
            <a:endParaRPr lang="en-US" dirty="0">
              <a:solidFill>
                <a:srgbClr val="044D14"/>
              </a:solidFill>
            </a:endParaRPr>
          </a:p>
        </p:txBody>
      </p:sp>
      <p:sp>
        <p:nvSpPr>
          <p:cNvPr id="6" name="Rectangle 2" descr="Content Placeholder 2"/>
          <p:cNvSpPr txBox="1">
            <a:spLocks noChangeArrowheads="1"/>
          </p:cNvSpPr>
          <p:nvPr/>
        </p:nvSpPr>
        <p:spPr>
          <a:xfrm>
            <a:off x="77003" y="1280478"/>
            <a:ext cx="3946357" cy="442730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3838" indent="-223838" algn="just" defTabSz="447675">
              <a:spcBef>
                <a:spcPts val="2100"/>
              </a:spcBef>
            </a:pPr>
            <a:r>
              <a:rPr lang="en-US" altLang="en-US" sz="2300" dirty="0" smtClean="0">
                <a:solidFill>
                  <a:srgbClr val="008000"/>
                </a:solidFill>
              </a:rPr>
              <a:t>Know that waste is a valuable resource and should be recycled</a:t>
            </a:r>
            <a:endParaRPr lang="en-US" altLang="en-US" sz="1500" dirty="0" smtClean="0">
              <a:solidFill>
                <a:srgbClr val="008000"/>
              </a:solidFill>
            </a:endParaRPr>
          </a:p>
          <a:p>
            <a:pPr marL="223838" indent="-223838" algn="just" defTabSz="447675">
              <a:spcBef>
                <a:spcPts val="2100"/>
              </a:spcBef>
            </a:pPr>
            <a:r>
              <a:rPr lang="en-US" altLang="en-US" sz="2300" dirty="0" smtClean="0">
                <a:solidFill>
                  <a:srgbClr val="008000"/>
                </a:solidFill>
              </a:rPr>
              <a:t>The Department has led various community Outreach Programmes in various regions of the country.</a:t>
            </a:r>
            <a:endParaRPr lang="en-US" altLang="en-US" sz="1500" dirty="0" smtClean="0">
              <a:solidFill>
                <a:srgbClr val="008000"/>
              </a:solidFill>
            </a:endParaRPr>
          </a:p>
          <a:p>
            <a:pPr marL="223838" indent="-223838" algn="just" defTabSz="447675">
              <a:spcBef>
                <a:spcPts val="2100"/>
              </a:spcBef>
            </a:pPr>
            <a:r>
              <a:rPr lang="en-US" altLang="en-US" sz="2300" dirty="0" smtClean="0">
                <a:solidFill>
                  <a:srgbClr val="008000"/>
                </a:solidFill>
              </a:rPr>
              <a:t>Partnerships with various civil society </a:t>
            </a:r>
            <a:r>
              <a:rPr lang="en-US" altLang="en-US" sz="2300" dirty="0" err="1" smtClean="0">
                <a:solidFill>
                  <a:srgbClr val="008000"/>
                </a:solidFill>
              </a:rPr>
              <a:t>organisations</a:t>
            </a:r>
            <a:r>
              <a:rPr lang="en-US" altLang="en-US" sz="2300" dirty="0" smtClean="0">
                <a:solidFill>
                  <a:srgbClr val="008000"/>
                </a:solidFill>
              </a:rPr>
              <a:t> aimed at scaling up levels of awareness and partnerships</a:t>
            </a:r>
            <a:r>
              <a:rPr lang="en-US" altLang="en-US" sz="1300" b="1" dirty="0" smtClean="0">
                <a:solidFill>
                  <a:srgbClr val="7B602E"/>
                </a:solidFill>
              </a:rPr>
              <a:t>. </a:t>
            </a:r>
            <a:endParaRPr lang="en-US" altLang="en-US" sz="2300" b="1" dirty="0" smtClean="0">
              <a:solidFill>
                <a:srgbClr val="7B602E"/>
              </a:solidFill>
            </a:endParaRPr>
          </a:p>
        </p:txBody>
      </p:sp>
      <p:pic>
        <p:nvPicPr>
          <p:cNvPr id="7" name="Picture 6" descr="IMG_8294.jpeg"/>
          <p:cNvPicPr>
            <a:picLocks noChangeAspect="1"/>
          </p:cNvPicPr>
          <p:nvPr/>
        </p:nvPicPr>
        <p:blipFill>
          <a:blip r:embed="rId3">
            <a:extLst>
              <a:ext uri="{28A0092B-C50C-407E-A947-70E740481C1C}">
                <a14:useLocalDpi xmlns:a14="http://schemas.microsoft.com/office/drawing/2010/main" val="0"/>
              </a:ext>
            </a:extLst>
          </a:blip>
          <a:srcRect r="8966"/>
          <a:stretch>
            <a:fillRect/>
          </a:stretch>
        </p:blipFill>
        <p:spPr bwMode="auto">
          <a:xfrm>
            <a:off x="5357361" y="1184225"/>
            <a:ext cx="2876550" cy="210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descr="IMG_9715.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7361" y="3545639"/>
            <a:ext cx="2890838" cy="192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285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DEFF Expectations</a:t>
            </a:r>
          </a:p>
        </p:txBody>
      </p:sp>
      <p:sp>
        <p:nvSpPr>
          <p:cNvPr id="3" name="Content Placeholder 2"/>
          <p:cNvSpPr>
            <a:spLocks noGrp="1"/>
          </p:cNvSpPr>
          <p:nvPr>
            <p:ph idx="1"/>
          </p:nvPr>
        </p:nvSpPr>
        <p:spPr>
          <a:xfrm>
            <a:off x="406400" y="1600200"/>
            <a:ext cx="8229600" cy="3958765"/>
          </a:xfrm>
        </p:spPr>
        <p:txBody>
          <a:bodyPr>
            <a:normAutofit fontScale="77500" lnSpcReduction="20000"/>
          </a:bodyPr>
          <a:lstStyle/>
          <a:p>
            <a:pPr marL="0" indent="0">
              <a:buNone/>
            </a:pPr>
            <a:r>
              <a:rPr lang="en-US" sz="2600" dirty="0" smtClean="0">
                <a:solidFill>
                  <a:srgbClr val="044D14"/>
                </a:solidFill>
              </a:rPr>
              <a:t>Enhance </a:t>
            </a:r>
            <a:r>
              <a:rPr lang="en-US" sz="2600" dirty="0">
                <a:solidFill>
                  <a:srgbClr val="044D14"/>
                </a:solidFill>
              </a:rPr>
              <a:t>the knowledge of good waste management principles in communities on the citizenry</a:t>
            </a:r>
            <a:r>
              <a:rPr lang="en-US" sz="2600" dirty="0" smtClean="0">
                <a:solidFill>
                  <a:srgbClr val="044D14"/>
                </a:solidFill>
              </a:rPr>
              <a:t>.</a:t>
            </a:r>
          </a:p>
          <a:p>
            <a:pPr marL="0" indent="0">
              <a:buNone/>
            </a:pPr>
            <a:endParaRPr lang="en-US" sz="2600" dirty="0">
              <a:solidFill>
                <a:srgbClr val="044D14"/>
              </a:solidFill>
            </a:endParaRPr>
          </a:p>
          <a:p>
            <a:pPr marL="0" indent="0">
              <a:buNone/>
            </a:pPr>
            <a:r>
              <a:rPr lang="en-US" sz="2600" dirty="0" smtClean="0">
                <a:solidFill>
                  <a:srgbClr val="044D14"/>
                </a:solidFill>
              </a:rPr>
              <a:t>Mobilize </a:t>
            </a:r>
            <a:r>
              <a:rPr lang="en-US" sz="2600" dirty="0">
                <a:solidFill>
                  <a:srgbClr val="044D14"/>
                </a:solidFill>
              </a:rPr>
              <a:t>citizens, Politicians, Industry </a:t>
            </a:r>
            <a:r>
              <a:rPr lang="en-US" sz="2600" dirty="0" err="1">
                <a:solidFill>
                  <a:srgbClr val="044D14"/>
                </a:solidFill>
              </a:rPr>
              <a:t>etc</a:t>
            </a:r>
            <a:r>
              <a:rPr lang="en-US" sz="2600" dirty="0">
                <a:solidFill>
                  <a:srgbClr val="044D14"/>
                </a:solidFill>
              </a:rPr>
              <a:t> to take a firm position against littering and illegal dumping</a:t>
            </a:r>
            <a:r>
              <a:rPr lang="en-US" sz="2600" dirty="0" smtClean="0">
                <a:solidFill>
                  <a:srgbClr val="044D14"/>
                </a:solidFill>
              </a:rPr>
              <a:t>.</a:t>
            </a:r>
          </a:p>
          <a:p>
            <a:pPr marL="0" indent="0">
              <a:buNone/>
            </a:pPr>
            <a:endParaRPr lang="en-US" sz="2600" dirty="0">
              <a:solidFill>
                <a:srgbClr val="044D14"/>
              </a:solidFill>
            </a:endParaRPr>
          </a:p>
          <a:p>
            <a:pPr marL="0" indent="0">
              <a:buNone/>
            </a:pPr>
            <a:r>
              <a:rPr lang="en-US" sz="2600" dirty="0">
                <a:solidFill>
                  <a:srgbClr val="044D14"/>
                </a:solidFill>
              </a:rPr>
              <a:t> Highlight the possible socio-economic opportunities in waste    management</a:t>
            </a:r>
            <a:r>
              <a:rPr lang="en-US" sz="2600" dirty="0" smtClean="0">
                <a:solidFill>
                  <a:srgbClr val="044D14"/>
                </a:solidFill>
              </a:rPr>
              <a:t>.</a:t>
            </a:r>
          </a:p>
          <a:p>
            <a:pPr marL="0" indent="0">
              <a:buNone/>
            </a:pPr>
            <a:endParaRPr lang="en-US" sz="2600" dirty="0">
              <a:solidFill>
                <a:srgbClr val="044D14"/>
              </a:solidFill>
            </a:endParaRPr>
          </a:p>
          <a:p>
            <a:pPr marL="0" indent="0">
              <a:buNone/>
            </a:pPr>
            <a:r>
              <a:rPr lang="en-US" sz="2600" dirty="0">
                <a:solidFill>
                  <a:srgbClr val="044D14"/>
                </a:solidFill>
              </a:rPr>
              <a:t>Diversion of waste away from the landfill </a:t>
            </a:r>
            <a:r>
              <a:rPr lang="en-US" sz="2600" dirty="0" smtClean="0">
                <a:solidFill>
                  <a:srgbClr val="044D14"/>
                </a:solidFill>
              </a:rPr>
              <a:t>sites</a:t>
            </a:r>
          </a:p>
          <a:p>
            <a:pPr marL="0" indent="0">
              <a:buNone/>
            </a:pPr>
            <a:endParaRPr lang="en-US" sz="2600" dirty="0">
              <a:solidFill>
                <a:srgbClr val="044D14"/>
              </a:solidFill>
            </a:endParaRPr>
          </a:p>
          <a:p>
            <a:pPr marL="0" indent="0">
              <a:buNone/>
            </a:pPr>
            <a:r>
              <a:rPr lang="en-US" sz="2600" dirty="0" smtClean="0">
                <a:solidFill>
                  <a:srgbClr val="044D14"/>
                </a:solidFill>
              </a:rPr>
              <a:t>To </a:t>
            </a:r>
            <a:r>
              <a:rPr lang="en-US" sz="2600" dirty="0">
                <a:solidFill>
                  <a:srgbClr val="044D14"/>
                </a:solidFill>
              </a:rPr>
              <a:t>raise awareness to the citizens on the wider  environmental issues </a:t>
            </a:r>
          </a:p>
          <a:p>
            <a:pPr marL="0" indent="0">
              <a:buNone/>
            </a:pPr>
            <a:r>
              <a:rPr lang="en-US" dirty="0" smtClean="0">
                <a:solidFill>
                  <a:srgbClr val="044D14"/>
                </a:solidFill>
              </a:rPr>
              <a:t>                                           </a:t>
            </a:r>
            <a:endParaRPr lang="en-US" dirty="0">
              <a:solidFill>
                <a:srgbClr val="044D14"/>
              </a:solidFill>
            </a:endParaRPr>
          </a:p>
        </p:txBody>
      </p:sp>
    </p:spTree>
    <p:extLst>
      <p:ext uri="{BB962C8B-B14F-4D97-AF65-F5344CB8AC3E}">
        <p14:creationId xmlns:p14="http://schemas.microsoft.com/office/powerpoint/2010/main" val="132140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Conclusion</a:t>
            </a:r>
          </a:p>
        </p:txBody>
      </p:sp>
      <p:sp>
        <p:nvSpPr>
          <p:cNvPr id="3" name="Content Placeholder 2"/>
          <p:cNvSpPr>
            <a:spLocks noGrp="1"/>
          </p:cNvSpPr>
          <p:nvPr>
            <p:ph idx="1"/>
          </p:nvPr>
        </p:nvSpPr>
        <p:spPr>
          <a:xfrm>
            <a:off x="406400" y="1600200"/>
            <a:ext cx="8229600" cy="3958765"/>
          </a:xfrm>
        </p:spPr>
        <p:txBody>
          <a:bodyPr>
            <a:normAutofit/>
          </a:bodyPr>
          <a:lstStyle/>
          <a:p>
            <a:pPr marL="0" indent="0">
              <a:buNone/>
            </a:pPr>
            <a:r>
              <a:rPr lang="en-US" sz="1600" dirty="0" smtClean="0">
                <a:solidFill>
                  <a:srgbClr val="044D14"/>
                </a:solidFill>
              </a:rPr>
              <a:t>We </a:t>
            </a:r>
            <a:r>
              <a:rPr lang="en-US" sz="1600" dirty="0">
                <a:solidFill>
                  <a:srgbClr val="044D14"/>
                </a:solidFill>
              </a:rPr>
              <a:t>all </a:t>
            </a:r>
            <a:r>
              <a:rPr lang="en-US" sz="1600" dirty="0" smtClean="0">
                <a:solidFill>
                  <a:srgbClr val="044D14"/>
                </a:solidFill>
              </a:rPr>
              <a:t>need to </a:t>
            </a:r>
            <a:r>
              <a:rPr lang="en-US" sz="1600" dirty="0">
                <a:solidFill>
                  <a:srgbClr val="044D14"/>
                </a:solidFill>
              </a:rPr>
              <a:t>work together to achieve the benefits of taking care of our environment  </a:t>
            </a:r>
            <a:endParaRPr lang="en-US" sz="1600" dirty="0" smtClean="0">
              <a:solidFill>
                <a:srgbClr val="044D14"/>
              </a:solidFill>
            </a:endParaRPr>
          </a:p>
          <a:p>
            <a:pPr marL="0" indent="0">
              <a:buNone/>
            </a:pPr>
            <a:endParaRPr lang="en-US" sz="1600" dirty="0">
              <a:solidFill>
                <a:srgbClr val="044D14"/>
              </a:solidFill>
            </a:endParaRPr>
          </a:p>
          <a:p>
            <a:pPr marL="0" indent="0">
              <a:buNone/>
            </a:pPr>
            <a:endParaRPr lang="en-US" sz="1600" dirty="0" smtClean="0">
              <a:solidFill>
                <a:srgbClr val="044D14"/>
              </a:solidFill>
            </a:endParaRPr>
          </a:p>
          <a:p>
            <a:pPr marL="0" indent="0">
              <a:buNone/>
            </a:pPr>
            <a:r>
              <a:rPr lang="en-US" sz="1600" dirty="0" smtClean="0">
                <a:solidFill>
                  <a:srgbClr val="044D14"/>
                </a:solidFill>
              </a:rPr>
              <a:t>                                         </a:t>
            </a:r>
            <a:endParaRPr lang="en-US" sz="1600" dirty="0">
              <a:solidFill>
                <a:srgbClr val="044D14"/>
              </a:solidFill>
            </a:endParaRPr>
          </a:p>
        </p:txBody>
      </p:sp>
      <p:pic>
        <p:nvPicPr>
          <p:cNvPr id="4" name="Picture 3"/>
          <p:cNvPicPr>
            <a:picLocks noChangeAspect="1"/>
          </p:cNvPicPr>
          <p:nvPr/>
        </p:nvPicPr>
        <p:blipFill>
          <a:blip r:embed="rId3"/>
          <a:stretch>
            <a:fillRect/>
          </a:stretch>
        </p:blipFill>
        <p:spPr>
          <a:xfrm>
            <a:off x="265752" y="2460978"/>
            <a:ext cx="2207830" cy="2620723"/>
          </a:xfrm>
          <a:prstGeom prst="rect">
            <a:avLst/>
          </a:prstGeom>
        </p:spPr>
      </p:pic>
      <p:pic>
        <p:nvPicPr>
          <p:cNvPr id="5" name="Picture 4"/>
          <p:cNvPicPr>
            <a:picLocks noChangeAspect="1"/>
          </p:cNvPicPr>
          <p:nvPr/>
        </p:nvPicPr>
        <p:blipFill>
          <a:blip r:embed="rId4"/>
          <a:stretch>
            <a:fillRect/>
          </a:stretch>
        </p:blipFill>
        <p:spPr>
          <a:xfrm>
            <a:off x="2803687" y="3704208"/>
            <a:ext cx="499915" cy="341406"/>
          </a:xfrm>
          <a:prstGeom prst="rect">
            <a:avLst/>
          </a:prstGeom>
        </p:spPr>
      </p:pic>
      <p:pic>
        <p:nvPicPr>
          <p:cNvPr id="6" name="Picture 5"/>
          <p:cNvPicPr>
            <a:picLocks noChangeAspect="1"/>
          </p:cNvPicPr>
          <p:nvPr/>
        </p:nvPicPr>
        <p:blipFill>
          <a:blip r:embed="rId5"/>
          <a:stretch>
            <a:fillRect/>
          </a:stretch>
        </p:blipFill>
        <p:spPr>
          <a:xfrm>
            <a:off x="3841083" y="2460978"/>
            <a:ext cx="4625583" cy="2950258"/>
          </a:xfrm>
          <a:prstGeom prst="rect">
            <a:avLst/>
          </a:prstGeom>
        </p:spPr>
      </p:pic>
    </p:spTree>
    <p:extLst>
      <p:ext uri="{BB962C8B-B14F-4D97-AF65-F5344CB8AC3E}">
        <p14:creationId xmlns:p14="http://schemas.microsoft.com/office/powerpoint/2010/main" val="1524752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44"/>
            <a:ext cx="8229600" cy="4435720"/>
          </a:xfrm>
        </p:spPr>
        <p:txBody>
          <a:bodyPr>
            <a:noAutofit/>
          </a:bodyPr>
          <a:lstStyle/>
          <a:p>
            <a:r>
              <a:rPr lang="en-US" sz="8800" b="1" dirty="0" smtClean="0">
                <a:solidFill>
                  <a:srgbClr val="044D14"/>
                </a:solidFill>
                <a:effectLst>
                  <a:outerShdw blurRad="38100" dist="38100" dir="2700000" algn="tl">
                    <a:srgbClr val="000000">
                      <a:alpha val="43137"/>
                    </a:srgbClr>
                  </a:outerShdw>
                </a:effectLst>
              </a:rPr>
              <a:t>Thank You</a:t>
            </a:r>
            <a:endParaRPr lang="en-US" sz="8800" b="1" dirty="0">
              <a:solidFill>
                <a:srgbClr val="044D1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6400" y="1600200"/>
            <a:ext cx="8229600" cy="3958765"/>
          </a:xfrm>
        </p:spPr>
        <p:txBody>
          <a:bodyPr>
            <a:normAutofit/>
          </a:bodyPr>
          <a:lstStyle/>
          <a:p>
            <a:pPr marL="0" indent="0">
              <a:buNone/>
            </a:pPr>
            <a:r>
              <a:rPr lang="en-US" dirty="0" smtClean="0">
                <a:solidFill>
                  <a:srgbClr val="044D14"/>
                </a:solidFill>
              </a:rPr>
              <a:t>                                                       </a:t>
            </a:r>
            <a:endParaRPr lang="en-US" dirty="0">
              <a:solidFill>
                <a:srgbClr val="044D14"/>
              </a:solidFill>
            </a:endParaRPr>
          </a:p>
        </p:txBody>
      </p:sp>
    </p:spTree>
    <p:extLst>
      <p:ext uri="{BB962C8B-B14F-4D97-AF65-F5344CB8AC3E}">
        <p14:creationId xmlns:p14="http://schemas.microsoft.com/office/powerpoint/2010/main" val="339340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Introduction &amp; Background</a:t>
            </a:r>
          </a:p>
        </p:txBody>
      </p:sp>
      <p:sp>
        <p:nvSpPr>
          <p:cNvPr id="3" name="Content Placeholder 2"/>
          <p:cNvSpPr>
            <a:spLocks noGrp="1"/>
          </p:cNvSpPr>
          <p:nvPr>
            <p:ph idx="1"/>
          </p:nvPr>
        </p:nvSpPr>
        <p:spPr>
          <a:xfrm>
            <a:off x="457200" y="1600200"/>
            <a:ext cx="8229600" cy="3958765"/>
          </a:xfrm>
        </p:spPr>
        <p:txBody>
          <a:bodyPr>
            <a:normAutofit/>
          </a:bodyPr>
          <a:lstStyle/>
          <a:p>
            <a:r>
              <a:rPr lang="en-US" sz="2400" dirty="0">
                <a:solidFill>
                  <a:srgbClr val="044D14"/>
                </a:solidFill>
              </a:rPr>
              <a:t>The Department of Environmental Affairs is mandated to give effect to the right of citizens to an environment that is not harmful to their health or wellbeing, and to have the environment protected for the benefit of present and future generations. </a:t>
            </a:r>
          </a:p>
          <a:p>
            <a:r>
              <a:rPr lang="en-US" sz="2400" dirty="0">
                <a:solidFill>
                  <a:srgbClr val="044D14"/>
                </a:solidFill>
              </a:rPr>
              <a:t>To this end, the department provides leadership in Environmental Management, Conservation and Protection towards sustainability for the benefit of South Africans and the global community.</a:t>
            </a:r>
          </a:p>
          <a:p>
            <a:endParaRPr lang="en-US" dirty="0">
              <a:solidFill>
                <a:srgbClr val="044D14"/>
              </a:solidFill>
            </a:endParaRPr>
          </a:p>
        </p:txBody>
      </p:sp>
    </p:spTree>
    <p:extLst>
      <p:ext uri="{BB962C8B-B14F-4D97-AF65-F5344CB8AC3E}">
        <p14:creationId xmlns:p14="http://schemas.microsoft.com/office/powerpoint/2010/main" val="249737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044D14"/>
                </a:solidFill>
              </a:rPr>
              <a:t>Problem Statement</a:t>
            </a:r>
          </a:p>
        </p:txBody>
      </p:sp>
      <p:sp>
        <p:nvSpPr>
          <p:cNvPr id="3" name="Content Placeholder 2"/>
          <p:cNvSpPr>
            <a:spLocks noGrp="1"/>
          </p:cNvSpPr>
          <p:nvPr>
            <p:ph idx="1"/>
          </p:nvPr>
        </p:nvSpPr>
        <p:spPr>
          <a:xfrm>
            <a:off x="406400" y="1600200"/>
            <a:ext cx="8229600" cy="3958765"/>
          </a:xfrm>
        </p:spPr>
        <p:txBody>
          <a:bodyPr>
            <a:normAutofit fontScale="92500" lnSpcReduction="10000"/>
          </a:bodyPr>
          <a:lstStyle/>
          <a:p>
            <a:pPr marL="0" indent="0">
              <a:buNone/>
            </a:pPr>
            <a:r>
              <a:rPr lang="en-US" sz="2600" dirty="0">
                <a:solidFill>
                  <a:srgbClr val="044D14"/>
                </a:solidFill>
              </a:rPr>
              <a:t>A historical backlog of waste services</a:t>
            </a:r>
          </a:p>
          <a:p>
            <a:pPr marL="0" indent="0">
              <a:buNone/>
            </a:pPr>
            <a:r>
              <a:rPr lang="en-US" sz="2600" dirty="0">
                <a:solidFill>
                  <a:srgbClr val="044D14"/>
                </a:solidFill>
              </a:rPr>
              <a:t> for, especially, urban informal areas, </a:t>
            </a:r>
          </a:p>
          <a:p>
            <a:pPr marL="0" indent="0">
              <a:buNone/>
            </a:pPr>
            <a:r>
              <a:rPr lang="en-US" sz="2600" dirty="0">
                <a:solidFill>
                  <a:srgbClr val="044D14"/>
                </a:solidFill>
              </a:rPr>
              <a:t>tribal areas and rural formal areas</a:t>
            </a:r>
          </a:p>
          <a:p>
            <a:pPr marL="0" indent="0">
              <a:buNone/>
            </a:pPr>
            <a:r>
              <a:rPr lang="en-US" sz="2600" dirty="0">
                <a:solidFill>
                  <a:srgbClr val="044D14"/>
                </a:solidFill>
              </a:rPr>
              <a:t>exacerbates the littering problem. </a:t>
            </a:r>
          </a:p>
          <a:p>
            <a:endParaRPr lang="en-US" sz="2600" dirty="0">
              <a:solidFill>
                <a:srgbClr val="044D14"/>
              </a:solidFill>
            </a:endParaRPr>
          </a:p>
          <a:p>
            <a:pPr marL="0" indent="0">
              <a:buNone/>
            </a:pPr>
            <a:r>
              <a:rPr lang="en-US" sz="2600" dirty="0">
                <a:solidFill>
                  <a:srgbClr val="044D14"/>
                </a:solidFill>
              </a:rPr>
              <a:t>Waste generation is increasing </a:t>
            </a:r>
          </a:p>
          <a:p>
            <a:pPr marL="0" indent="0">
              <a:buNone/>
            </a:pPr>
            <a:r>
              <a:rPr lang="en-US" sz="2600" dirty="0">
                <a:solidFill>
                  <a:srgbClr val="044D14"/>
                </a:solidFill>
              </a:rPr>
              <a:t>with population growth</a:t>
            </a:r>
            <a:r>
              <a:rPr lang="en-US" sz="2600" dirty="0" smtClean="0">
                <a:solidFill>
                  <a:srgbClr val="044D14"/>
                </a:solidFill>
              </a:rPr>
              <a:t>, urbanisation</a:t>
            </a:r>
            <a:r>
              <a:rPr lang="en-US" sz="2600" dirty="0">
                <a:solidFill>
                  <a:srgbClr val="044D14"/>
                </a:solidFill>
              </a:rPr>
              <a:t>,</a:t>
            </a:r>
          </a:p>
          <a:p>
            <a:pPr marL="0" indent="0">
              <a:buNone/>
            </a:pPr>
            <a:r>
              <a:rPr lang="en-US" sz="2600" dirty="0" smtClean="0">
                <a:solidFill>
                  <a:srgbClr val="044D14"/>
                </a:solidFill>
              </a:rPr>
              <a:t>Etc.</a:t>
            </a:r>
            <a:endParaRPr lang="en-US" sz="2600" dirty="0">
              <a:solidFill>
                <a:srgbClr val="044D14"/>
              </a:solidFill>
            </a:endParaRPr>
          </a:p>
          <a:p>
            <a:pPr marL="0" indent="0">
              <a:buNone/>
            </a:pPr>
            <a:r>
              <a:rPr lang="en-US" dirty="0" smtClean="0">
                <a:solidFill>
                  <a:srgbClr val="044D14"/>
                </a:solidFill>
              </a:rPr>
              <a:t>                                                       </a:t>
            </a:r>
            <a:endParaRPr lang="en-US" dirty="0">
              <a:solidFill>
                <a:srgbClr val="044D14"/>
              </a:solidFill>
            </a:endParaRPr>
          </a:p>
        </p:txBody>
      </p:sp>
      <p:pic>
        <p:nvPicPr>
          <p:cNvPr id="4" name="Picture 3"/>
          <p:cNvPicPr>
            <a:picLocks noChangeAspect="1"/>
          </p:cNvPicPr>
          <p:nvPr/>
        </p:nvPicPr>
        <p:blipFill>
          <a:blip r:embed="rId3"/>
          <a:stretch>
            <a:fillRect/>
          </a:stretch>
        </p:blipFill>
        <p:spPr>
          <a:xfrm>
            <a:off x="5351646" y="1600199"/>
            <a:ext cx="3335154" cy="3481939"/>
          </a:xfrm>
          <a:prstGeom prst="rect">
            <a:avLst/>
          </a:prstGeom>
        </p:spPr>
      </p:pic>
    </p:spTree>
    <p:extLst>
      <p:ext uri="{BB962C8B-B14F-4D97-AF65-F5344CB8AC3E}">
        <p14:creationId xmlns:p14="http://schemas.microsoft.com/office/powerpoint/2010/main" val="274155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rgbClr val="044D14"/>
                </a:solidFill>
              </a:rPr>
              <a:t>Situational Analysis</a:t>
            </a:r>
            <a:endParaRPr lang="en-US" sz="3300" b="1" dirty="0">
              <a:solidFill>
                <a:srgbClr val="044D14"/>
              </a:solidFill>
            </a:endParaRPr>
          </a:p>
        </p:txBody>
      </p:sp>
      <p:sp>
        <p:nvSpPr>
          <p:cNvPr id="3" name="Content Placeholder 2"/>
          <p:cNvSpPr>
            <a:spLocks noGrp="1"/>
          </p:cNvSpPr>
          <p:nvPr>
            <p:ph idx="1"/>
          </p:nvPr>
        </p:nvSpPr>
        <p:spPr>
          <a:xfrm>
            <a:off x="457200" y="1357489"/>
            <a:ext cx="8229600" cy="4433711"/>
          </a:xfrm>
        </p:spPr>
        <p:txBody>
          <a:bodyPr>
            <a:normAutofit fontScale="32500" lnSpcReduction="20000"/>
          </a:bodyPr>
          <a:lstStyle/>
          <a:p>
            <a:pPr marL="0" indent="0">
              <a:buNone/>
            </a:pPr>
            <a:r>
              <a:rPr lang="en-US" sz="6000" dirty="0">
                <a:solidFill>
                  <a:srgbClr val="044D14"/>
                </a:solidFill>
              </a:rPr>
              <a:t> </a:t>
            </a:r>
            <a:r>
              <a:rPr lang="en-US" sz="6000" dirty="0" smtClean="0">
                <a:solidFill>
                  <a:srgbClr val="044D14"/>
                </a:solidFill>
              </a:rPr>
              <a:t>The </a:t>
            </a:r>
            <a:r>
              <a:rPr lang="en-US" sz="6000" dirty="0">
                <a:solidFill>
                  <a:srgbClr val="044D14"/>
                </a:solidFill>
              </a:rPr>
              <a:t>waste services access remains highly skewed in favour of more affluent and urban communities. </a:t>
            </a:r>
          </a:p>
          <a:p>
            <a:pPr marL="0" indent="0">
              <a:buNone/>
            </a:pPr>
            <a:endParaRPr lang="en-US" sz="6000" dirty="0">
              <a:solidFill>
                <a:srgbClr val="044D14"/>
              </a:solidFill>
            </a:endParaRPr>
          </a:p>
          <a:p>
            <a:pPr marL="0" indent="0">
              <a:buNone/>
            </a:pPr>
            <a:r>
              <a:rPr lang="en-US" sz="6000" dirty="0">
                <a:solidFill>
                  <a:srgbClr val="044D14"/>
                </a:solidFill>
              </a:rPr>
              <a:t>Ineffective waste management practices affect the well-being of the affected communities and this can be further exacerbated by the increased illegal dumping and littering. </a:t>
            </a:r>
          </a:p>
          <a:p>
            <a:pPr marL="0" indent="0">
              <a:buNone/>
            </a:pPr>
            <a:endParaRPr lang="en-US" sz="6000" dirty="0">
              <a:solidFill>
                <a:srgbClr val="044D14"/>
              </a:solidFill>
            </a:endParaRPr>
          </a:p>
          <a:p>
            <a:pPr marL="0" indent="0">
              <a:buNone/>
            </a:pPr>
            <a:r>
              <a:rPr lang="en-US" sz="6000" dirty="0">
                <a:solidFill>
                  <a:srgbClr val="044D14"/>
                </a:solidFill>
              </a:rPr>
              <a:t>Inadequate waste services lead to unpleasant living conditions and a polluted, unhealthy environment.</a:t>
            </a:r>
          </a:p>
          <a:p>
            <a:pPr marL="0" indent="0">
              <a:buNone/>
            </a:pPr>
            <a:endParaRPr lang="en-US" sz="6000" dirty="0">
              <a:solidFill>
                <a:srgbClr val="044D14"/>
              </a:solidFill>
            </a:endParaRPr>
          </a:p>
          <a:p>
            <a:pPr marL="0" indent="0">
              <a:buNone/>
            </a:pPr>
            <a:r>
              <a:rPr lang="en-US" sz="6000" dirty="0">
                <a:solidFill>
                  <a:srgbClr val="044D14"/>
                </a:solidFill>
              </a:rPr>
              <a:t>It is quite evident that littering and illegal dumping are some of the most common problems in South Africa affecting all provinces.</a:t>
            </a:r>
          </a:p>
          <a:p>
            <a:pPr marL="0" indent="0">
              <a:buNone/>
            </a:pPr>
            <a:r>
              <a:rPr lang="en-US" dirty="0" smtClean="0">
                <a:solidFill>
                  <a:srgbClr val="044D14"/>
                </a:solidFill>
              </a:rPr>
              <a:t>                   </a:t>
            </a:r>
            <a:endParaRPr lang="en-US" dirty="0">
              <a:solidFill>
                <a:srgbClr val="044D14"/>
              </a:solidFill>
            </a:endParaRPr>
          </a:p>
        </p:txBody>
      </p:sp>
    </p:spTree>
    <p:extLst>
      <p:ext uri="{BB962C8B-B14F-4D97-AF65-F5344CB8AC3E}">
        <p14:creationId xmlns:p14="http://schemas.microsoft.com/office/powerpoint/2010/main" val="322378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rgbClr val="044D14"/>
                </a:solidFill>
              </a:rPr>
              <a:t>Good Green Deeds Programme Goals</a:t>
            </a:r>
            <a:endParaRPr lang="en-US" sz="3300" b="1" dirty="0">
              <a:solidFill>
                <a:srgbClr val="044D14"/>
              </a:solidFill>
            </a:endParaRPr>
          </a:p>
        </p:txBody>
      </p:sp>
      <p:sp>
        <p:nvSpPr>
          <p:cNvPr id="3" name="Content Placeholder 2"/>
          <p:cNvSpPr>
            <a:spLocks noGrp="1"/>
          </p:cNvSpPr>
          <p:nvPr>
            <p:ph idx="1"/>
          </p:nvPr>
        </p:nvSpPr>
        <p:spPr>
          <a:xfrm>
            <a:off x="406400" y="1600200"/>
            <a:ext cx="8229600" cy="3958765"/>
          </a:xfrm>
        </p:spPr>
        <p:txBody>
          <a:bodyPr>
            <a:normAutofit/>
          </a:bodyPr>
          <a:lstStyle/>
          <a:p>
            <a:pPr marL="0" indent="0">
              <a:buNone/>
            </a:pPr>
            <a:r>
              <a:rPr lang="en-US" sz="3800" dirty="0">
                <a:solidFill>
                  <a:srgbClr val="044D14"/>
                </a:solidFill>
              </a:rPr>
              <a:t> </a:t>
            </a:r>
            <a:endParaRPr lang="en-US" dirty="0">
              <a:solidFill>
                <a:srgbClr val="044D14"/>
              </a:solidFill>
            </a:endParaRPr>
          </a:p>
        </p:txBody>
      </p:sp>
      <p:sp>
        <p:nvSpPr>
          <p:cNvPr id="4" name="Rectangle 3"/>
          <p:cNvSpPr/>
          <p:nvPr/>
        </p:nvSpPr>
        <p:spPr>
          <a:xfrm>
            <a:off x="158044" y="1337734"/>
            <a:ext cx="8477956" cy="3693319"/>
          </a:xfrm>
          <a:prstGeom prst="rect">
            <a:avLst/>
          </a:prstGeom>
        </p:spPr>
        <p:txBody>
          <a:bodyPr wrap="square">
            <a:spAutoFit/>
          </a:bodyPr>
          <a:lstStyle/>
          <a:p>
            <a:r>
              <a:rPr lang="en-US" dirty="0">
                <a:solidFill>
                  <a:srgbClr val="044D14"/>
                </a:solidFill>
              </a:rPr>
              <a:t>The main purpose is to </a:t>
            </a:r>
            <a:r>
              <a:rPr lang="en-US" i="1" dirty="0">
                <a:solidFill>
                  <a:srgbClr val="044D14"/>
                </a:solidFill>
              </a:rPr>
              <a:t>change people’s attitudes and </a:t>
            </a:r>
            <a:r>
              <a:rPr lang="en-US" i="1" dirty="0" err="1">
                <a:solidFill>
                  <a:srgbClr val="044D14"/>
                </a:solidFill>
              </a:rPr>
              <a:t>behaviour</a:t>
            </a:r>
            <a:r>
              <a:rPr lang="en-US" i="1" dirty="0">
                <a:solidFill>
                  <a:srgbClr val="044D14"/>
                </a:solidFill>
              </a:rPr>
              <a:t> </a:t>
            </a:r>
            <a:r>
              <a:rPr lang="en-US" dirty="0">
                <a:solidFill>
                  <a:srgbClr val="044D14"/>
                </a:solidFill>
              </a:rPr>
              <a:t>towards waste and its management, as well as to begin </a:t>
            </a:r>
            <a:r>
              <a:rPr lang="en-US" i="1" dirty="0">
                <a:solidFill>
                  <a:srgbClr val="044D14"/>
                </a:solidFill>
              </a:rPr>
              <a:t>taking charge and responsibility of keeping their </a:t>
            </a:r>
            <a:r>
              <a:rPr lang="en-US" i="1" dirty="0" err="1">
                <a:solidFill>
                  <a:srgbClr val="044D14"/>
                </a:solidFill>
              </a:rPr>
              <a:t>neighbourhood</a:t>
            </a:r>
            <a:r>
              <a:rPr lang="en-US" i="1" dirty="0">
                <a:solidFill>
                  <a:srgbClr val="044D14"/>
                </a:solidFill>
              </a:rPr>
              <a:t> clean</a:t>
            </a:r>
          </a:p>
          <a:p>
            <a:endParaRPr lang="en-US" dirty="0">
              <a:solidFill>
                <a:srgbClr val="044D14"/>
              </a:solidFill>
            </a:endParaRPr>
          </a:p>
          <a:p>
            <a:r>
              <a:rPr lang="en-US" dirty="0">
                <a:solidFill>
                  <a:srgbClr val="044D14"/>
                </a:solidFill>
              </a:rPr>
              <a:t>The Good Green Deeds Programme </a:t>
            </a:r>
            <a:r>
              <a:rPr lang="en-US" dirty="0" smtClean="0">
                <a:solidFill>
                  <a:srgbClr val="044D14"/>
                </a:solidFill>
              </a:rPr>
              <a:t>seeks to </a:t>
            </a:r>
            <a:r>
              <a:rPr lang="en-US" dirty="0">
                <a:solidFill>
                  <a:srgbClr val="044D14"/>
                </a:solidFill>
              </a:rPr>
              <a:t>encourage individuals and </a:t>
            </a:r>
            <a:r>
              <a:rPr lang="en-US" dirty="0" err="1">
                <a:solidFill>
                  <a:srgbClr val="044D14"/>
                </a:solidFill>
              </a:rPr>
              <a:t>organisations</a:t>
            </a:r>
            <a:r>
              <a:rPr lang="en-US" dirty="0">
                <a:solidFill>
                  <a:srgbClr val="044D14"/>
                </a:solidFill>
              </a:rPr>
              <a:t> to come together to conduct clean-up </a:t>
            </a:r>
            <a:r>
              <a:rPr lang="en-US" dirty="0" err="1">
                <a:solidFill>
                  <a:srgbClr val="044D14"/>
                </a:solidFill>
              </a:rPr>
              <a:t>centred</a:t>
            </a:r>
            <a:r>
              <a:rPr lang="en-US" dirty="0">
                <a:solidFill>
                  <a:srgbClr val="044D14"/>
                </a:solidFill>
              </a:rPr>
              <a:t> activities across South Africa and rehabilitate the illegal dumping </a:t>
            </a:r>
            <a:r>
              <a:rPr lang="en-US" dirty="0" smtClean="0">
                <a:solidFill>
                  <a:srgbClr val="044D14"/>
                </a:solidFill>
              </a:rPr>
              <a:t>areas</a:t>
            </a:r>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44801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rgbClr val="044D14"/>
                </a:solidFill>
              </a:rPr>
              <a:t>Good Green Deeds Programme Goals</a:t>
            </a:r>
            <a:endParaRPr lang="en-US" sz="3300" b="1" dirty="0">
              <a:solidFill>
                <a:srgbClr val="044D14"/>
              </a:solidFill>
            </a:endParaRPr>
          </a:p>
        </p:txBody>
      </p:sp>
      <p:sp>
        <p:nvSpPr>
          <p:cNvPr id="3" name="Content Placeholder 2"/>
          <p:cNvSpPr>
            <a:spLocks noGrp="1"/>
          </p:cNvSpPr>
          <p:nvPr>
            <p:ph idx="1"/>
          </p:nvPr>
        </p:nvSpPr>
        <p:spPr>
          <a:xfrm>
            <a:off x="406400" y="1241778"/>
            <a:ext cx="8229600" cy="4566355"/>
          </a:xfrm>
        </p:spPr>
        <p:txBody>
          <a:bodyPr>
            <a:normAutofit lnSpcReduction="10000"/>
          </a:bodyPr>
          <a:lstStyle/>
          <a:p>
            <a:pPr marL="0" lvl="0" indent="0">
              <a:buNone/>
            </a:pPr>
            <a:r>
              <a:rPr lang="en-US" sz="3800" dirty="0">
                <a:solidFill>
                  <a:srgbClr val="044D14"/>
                </a:solidFill>
              </a:rPr>
              <a:t> </a:t>
            </a:r>
            <a:r>
              <a:rPr lang="en-US" sz="1800" dirty="0">
                <a:solidFill>
                  <a:srgbClr val="044D14"/>
                </a:solidFill>
              </a:rPr>
              <a:t>The objective is to instill environmental friendly behavior and create a national culture in which citizenry is aware of its role in attaining a cleaner and healthy environment through:</a:t>
            </a:r>
          </a:p>
          <a:p>
            <a:pPr marL="0" lvl="0" indent="0">
              <a:buNone/>
            </a:pPr>
            <a:endParaRPr lang="en-US" sz="1800" dirty="0">
              <a:solidFill>
                <a:srgbClr val="044D14"/>
              </a:solidFill>
            </a:endParaRPr>
          </a:p>
          <a:p>
            <a:pPr marL="0" lvl="0" indent="0">
              <a:buNone/>
            </a:pPr>
            <a:r>
              <a:rPr lang="en-US" sz="1800" dirty="0">
                <a:solidFill>
                  <a:srgbClr val="044D14"/>
                </a:solidFill>
              </a:rPr>
              <a:t>i)       </a:t>
            </a:r>
            <a:r>
              <a:rPr lang="en-US" sz="1800" i="1" dirty="0">
                <a:solidFill>
                  <a:srgbClr val="044D14"/>
                </a:solidFill>
              </a:rPr>
              <a:t>Litter-free and no dumping behavior: </a:t>
            </a:r>
            <a:r>
              <a:rPr lang="en-US" sz="1800" dirty="0">
                <a:solidFill>
                  <a:srgbClr val="044D14"/>
                </a:solidFill>
              </a:rPr>
              <a:t>The SA citizenry to be made aware of the impacts of poor waste management on their health and environment as well as being taught about on proper management of their own waste to keep their surroundings clean.</a:t>
            </a:r>
          </a:p>
          <a:p>
            <a:pPr marL="0" lvl="0" indent="0">
              <a:buNone/>
            </a:pPr>
            <a:r>
              <a:rPr lang="en-US" sz="1800" dirty="0">
                <a:solidFill>
                  <a:srgbClr val="044D14"/>
                </a:solidFill>
              </a:rPr>
              <a:t>ii)       </a:t>
            </a:r>
            <a:r>
              <a:rPr lang="en-US" sz="1800" i="1" dirty="0">
                <a:solidFill>
                  <a:srgbClr val="044D14"/>
                </a:solidFill>
              </a:rPr>
              <a:t>Waste minimization: </a:t>
            </a:r>
            <a:r>
              <a:rPr lang="en-US" sz="1800" dirty="0">
                <a:solidFill>
                  <a:srgbClr val="044D14"/>
                </a:solidFill>
              </a:rPr>
              <a:t>Encourage communities to have less waste generation rates through promoting separation at source, re-use, recycle and recovery of their waste and making available infrastructure to allow that behavioral change i.e. Buy-back centers or Drop-offs.</a:t>
            </a:r>
          </a:p>
          <a:p>
            <a:pPr marL="0" lvl="0" indent="0">
              <a:buNone/>
            </a:pPr>
            <a:r>
              <a:rPr lang="en-US" sz="1800" dirty="0">
                <a:solidFill>
                  <a:srgbClr val="044D14"/>
                </a:solidFill>
              </a:rPr>
              <a:t> iii)     </a:t>
            </a:r>
            <a:r>
              <a:rPr lang="en-US" sz="1800" i="1" dirty="0">
                <a:solidFill>
                  <a:srgbClr val="044D14"/>
                </a:solidFill>
              </a:rPr>
              <a:t>Opportunities in waste: </a:t>
            </a:r>
            <a:r>
              <a:rPr lang="en-US" sz="1800" dirty="0">
                <a:solidFill>
                  <a:srgbClr val="044D14"/>
                </a:solidFill>
              </a:rPr>
              <a:t>Advocate for entrepreneurship in the waste industry and access to green economy at the same time keeping our country clean. The recyclables would strengthen the manufacturing industry and promote sustainable production and consumption.</a:t>
            </a:r>
          </a:p>
          <a:p>
            <a:pPr marL="0" indent="0">
              <a:buNone/>
            </a:pPr>
            <a:endParaRPr lang="en-US" dirty="0">
              <a:solidFill>
                <a:srgbClr val="044D14"/>
              </a:solidFill>
            </a:endParaRPr>
          </a:p>
        </p:txBody>
      </p:sp>
      <p:sp>
        <p:nvSpPr>
          <p:cNvPr id="4" name="Rectangle 3"/>
          <p:cNvSpPr/>
          <p:nvPr/>
        </p:nvSpPr>
        <p:spPr>
          <a:xfrm>
            <a:off x="158044" y="1337734"/>
            <a:ext cx="8477956"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26852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rgbClr val="044D14"/>
                </a:solidFill>
              </a:rPr>
              <a:t>Good Green Deeds Programme Goals</a:t>
            </a:r>
            <a:endParaRPr lang="en-US" sz="3300" b="1" dirty="0">
              <a:solidFill>
                <a:srgbClr val="044D14"/>
              </a:solidFill>
            </a:endParaRPr>
          </a:p>
        </p:txBody>
      </p:sp>
      <p:sp>
        <p:nvSpPr>
          <p:cNvPr id="3" name="Content Placeholder 2"/>
          <p:cNvSpPr>
            <a:spLocks noGrp="1"/>
          </p:cNvSpPr>
          <p:nvPr>
            <p:ph idx="1"/>
          </p:nvPr>
        </p:nvSpPr>
        <p:spPr>
          <a:xfrm>
            <a:off x="406400" y="1241778"/>
            <a:ext cx="8229600" cy="4566355"/>
          </a:xfrm>
        </p:spPr>
        <p:txBody>
          <a:bodyPr>
            <a:normAutofit/>
          </a:bodyPr>
          <a:lstStyle/>
          <a:p>
            <a:pPr marL="0" lvl="0" indent="0">
              <a:buNone/>
            </a:pPr>
            <a:r>
              <a:rPr lang="en-US" sz="3800" dirty="0">
                <a:solidFill>
                  <a:srgbClr val="044D14"/>
                </a:solidFill>
              </a:rPr>
              <a:t> </a:t>
            </a:r>
            <a:endParaRPr lang="en-US" dirty="0">
              <a:solidFill>
                <a:srgbClr val="044D14"/>
              </a:solidFill>
            </a:endParaRPr>
          </a:p>
        </p:txBody>
      </p:sp>
      <p:sp>
        <p:nvSpPr>
          <p:cNvPr id="4" name="Rectangle 3"/>
          <p:cNvSpPr/>
          <p:nvPr/>
        </p:nvSpPr>
        <p:spPr>
          <a:xfrm>
            <a:off x="158044" y="1337734"/>
            <a:ext cx="8477956"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a:stretch>
            <a:fillRect/>
          </a:stretch>
        </p:blipFill>
        <p:spPr>
          <a:xfrm>
            <a:off x="158043" y="1479285"/>
            <a:ext cx="4852065" cy="4091339"/>
          </a:xfrm>
          <a:prstGeom prst="rect">
            <a:avLst/>
          </a:prstGeom>
        </p:spPr>
      </p:pic>
      <p:pic>
        <p:nvPicPr>
          <p:cNvPr id="6" name="Picture 5"/>
          <p:cNvPicPr>
            <a:picLocks noChangeAspect="1"/>
          </p:cNvPicPr>
          <p:nvPr/>
        </p:nvPicPr>
        <p:blipFill>
          <a:blip r:embed="rId4"/>
          <a:stretch>
            <a:fillRect/>
          </a:stretch>
        </p:blipFill>
        <p:spPr>
          <a:xfrm>
            <a:off x="5756672" y="1337734"/>
            <a:ext cx="2132765" cy="4148665"/>
          </a:xfrm>
          <a:prstGeom prst="rect">
            <a:avLst/>
          </a:prstGeom>
        </p:spPr>
      </p:pic>
    </p:spTree>
    <p:extLst>
      <p:ext uri="{BB962C8B-B14F-4D97-AF65-F5344CB8AC3E}">
        <p14:creationId xmlns:p14="http://schemas.microsoft.com/office/powerpoint/2010/main" val="136301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rgbClr val="044D14"/>
                </a:solidFill>
              </a:rPr>
              <a:t>Good Green Deeds Programme Objectives</a:t>
            </a:r>
            <a:endParaRPr lang="en-US" sz="3300" b="1" dirty="0">
              <a:solidFill>
                <a:srgbClr val="044D14"/>
              </a:solidFill>
            </a:endParaRPr>
          </a:p>
        </p:txBody>
      </p:sp>
      <p:sp>
        <p:nvSpPr>
          <p:cNvPr id="3" name="Content Placeholder 2"/>
          <p:cNvSpPr>
            <a:spLocks noGrp="1"/>
          </p:cNvSpPr>
          <p:nvPr>
            <p:ph idx="1"/>
          </p:nvPr>
        </p:nvSpPr>
        <p:spPr>
          <a:xfrm>
            <a:off x="406400" y="1600200"/>
            <a:ext cx="8229600" cy="3958765"/>
          </a:xfrm>
        </p:spPr>
        <p:txBody>
          <a:bodyPr>
            <a:normAutofit fontScale="62500" lnSpcReduction="20000"/>
          </a:bodyPr>
          <a:lstStyle/>
          <a:p>
            <a:pPr marL="0" indent="0">
              <a:buNone/>
            </a:pPr>
            <a:r>
              <a:rPr lang="en-US" sz="3800" dirty="0">
                <a:solidFill>
                  <a:srgbClr val="044D14"/>
                </a:solidFill>
              </a:rPr>
              <a:t> </a:t>
            </a:r>
            <a:r>
              <a:rPr lang="en-US" sz="3800" dirty="0" smtClean="0">
                <a:solidFill>
                  <a:srgbClr val="044D14"/>
                </a:solidFill>
              </a:rPr>
              <a:t>The </a:t>
            </a:r>
            <a:r>
              <a:rPr lang="en-US" sz="3800" dirty="0">
                <a:solidFill>
                  <a:srgbClr val="044D14"/>
                </a:solidFill>
              </a:rPr>
              <a:t>DEA has realized that more efforts are needed if the environment is to be protected from pollution and has decided on a national Good Green Deeds Programme (GGD) to </a:t>
            </a:r>
            <a:r>
              <a:rPr lang="en-US" sz="3800" dirty="0" err="1">
                <a:solidFill>
                  <a:srgbClr val="044D14"/>
                </a:solidFill>
              </a:rPr>
              <a:t>mobilise</a:t>
            </a:r>
            <a:r>
              <a:rPr lang="en-US" sz="3800" dirty="0">
                <a:solidFill>
                  <a:srgbClr val="044D14"/>
                </a:solidFill>
              </a:rPr>
              <a:t> every citizen. </a:t>
            </a:r>
            <a:endParaRPr lang="en-US" sz="3800" dirty="0" smtClean="0">
              <a:solidFill>
                <a:srgbClr val="044D14"/>
              </a:solidFill>
            </a:endParaRPr>
          </a:p>
          <a:p>
            <a:pPr marL="0" indent="0">
              <a:buNone/>
            </a:pPr>
            <a:endParaRPr lang="en-US" sz="3800" dirty="0">
              <a:solidFill>
                <a:srgbClr val="044D14"/>
              </a:solidFill>
            </a:endParaRPr>
          </a:p>
          <a:p>
            <a:pPr marL="0" indent="0">
              <a:buNone/>
            </a:pPr>
            <a:r>
              <a:rPr lang="en-US" sz="3800" dirty="0">
                <a:solidFill>
                  <a:srgbClr val="044D14"/>
                </a:solidFill>
              </a:rPr>
              <a:t>This is a nationwide environmental </a:t>
            </a:r>
            <a:r>
              <a:rPr lang="en-US" sz="3800" dirty="0" err="1">
                <a:solidFill>
                  <a:srgbClr val="044D14"/>
                </a:solidFill>
              </a:rPr>
              <a:t>programme</a:t>
            </a:r>
            <a:r>
              <a:rPr lang="en-US" sz="3800" dirty="0">
                <a:solidFill>
                  <a:srgbClr val="044D14"/>
                </a:solidFill>
              </a:rPr>
              <a:t> that proposes a simple but bold blueprint for what we all can do as individuals, </a:t>
            </a:r>
            <a:r>
              <a:rPr lang="en-US" sz="3800" dirty="0" smtClean="0">
                <a:solidFill>
                  <a:srgbClr val="044D14"/>
                </a:solidFill>
              </a:rPr>
              <a:t>Industries, </a:t>
            </a:r>
            <a:r>
              <a:rPr lang="en-US" sz="3800" dirty="0" err="1" smtClean="0">
                <a:solidFill>
                  <a:srgbClr val="044D14"/>
                </a:solidFill>
              </a:rPr>
              <a:t>organisations</a:t>
            </a:r>
            <a:r>
              <a:rPr lang="en-US" sz="3800" dirty="0">
                <a:solidFill>
                  <a:srgbClr val="044D14"/>
                </a:solidFill>
              </a:rPr>
              <a:t>, faith based </a:t>
            </a:r>
            <a:r>
              <a:rPr lang="en-US" sz="3800" dirty="0" err="1">
                <a:solidFill>
                  <a:srgbClr val="044D14"/>
                </a:solidFill>
              </a:rPr>
              <a:t>organisations</a:t>
            </a:r>
            <a:r>
              <a:rPr lang="en-US" sz="3800" dirty="0" smtClean="0">
                <a:solidFill>
                  <a:srgbClr val="044D14"/>
                </a:solidFill>
              </a:rPr>
              <a:t>, communities </a:t>
            </a:r>
            <a:r>
              <a:rPr lang="en-US" sz="3800" dirty="0">
                <a:solidFill>
                  <a:srgbClr val="044D14"/>
                </a:solidFill>
              </a:rPr>
              <a:t>and as a nation to bring about the </a:t>
            </a:r>
            <a:r>
              <a:rPr lang="en-US" sz="3800" dirty="0" err="1">
                <a:solidFill>
                  <a:srgbClr val="044D14"/>
                </a:solidFill>
              </a:rPr>
              <a:t>realisation</a:t>
            </a:r>
            <a:r>
              <a:rPr lang="en-US" sz="3800" dirty="0">
                <a:solidFill>
                  <a:srgbClr val="044D14"/>
                </a:solidFill>
              </a:rPr>
              <a:t> of a cleaner and more environmentally presentable country. </a:t>
            </a:r>
            <a:endParaRPr lang="en-US" sz="3800" dirty="0" smtClean="0">
              <a:solidFill>
                <a:srgbClr val="044D14"/>
              </a:solidFill>
            </a:endParaRPr>
          </a:p>
          <a:p>
            <a:pPr marL="0" indent="0">
              <a:buNone/>
            </a:pPr>
            <a:endParaRPr lang="en-US" sz="3800" dirty="0">
              <a:solidFill>
                <a:srgbClr val="044D14"/>
              </a:solidFill>
            </a:endParaRPr>
          </a:p>
          <a:p>
            <a:pPr marL="0" indent="0">
              <a:buNone/>
            </a:pPr>
            <a:r>
              <a:rPr lang="en-US" dirty="0" smtClean="0">
                <a:solidFill>
                  <a:srgbClr val="044D14"/>
                </a:solidFill>
              </a:rPr>
              <a:t>                                  </a:t>
            </a:r>
            <a:endParaRPr lang="en-US" dirty="0">
              <a:solidFill>
                <a:srgbClr val="044D14"/>
              </a:solidFill>
            </a:endParaRPr>
          </a:p>
        </p:txBody>
      </p:sp>
    </p:spTree>
    <p:extLst>
      <p:ext uri="{BB962C8B-B14F-4D97-AF65-F5344CB8AC3E}">
        <p14:creationId xmlns:p14="http://schemas.microsoft.com/office/powerpoint/2010/main" val="3016904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2139</TotalTime>
  <Words>974</Words>
  <Application>Microsoft Office PowerPoint</Application>
  <PresentationFormat>On-screen Show (4:3)</PresentationFormat>
  <Paragraphs>130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Times New Roman</vt:lpstr>
      <vt:lpstr>Office Theme</vt:lpstr>
      <vt:lpstr>PowerPoint Presentation</vt:lpstr>
      <vt:lpstr>Presentation outline</vt:lpstr>
      <vt:lpstr>Introduction &amp; Background</vt:lpstr>
      <vt:lpstr>Problem Statement</vt:lpstr>
      <vt:lpstr>Situational Analysis</vt:lpstr>
      <vt:lpstr>Good Green Deeds Programme Goals</vt:lpstr>
      <vt:lpstr>Good Green Deeds Programme Goals</vt:lpstr>
      <vt:lpstr>Good Green Deeds Programme Goals</vt:lpstr>
      <vt:lpstr>Good Green Deeds Programme Objectives</vt:lpstr>
      <vt:lpstr>Good Green Deeds Programme Objectives</vt:lpstr>
      <vt:lpstr>Good Green Deeds Programme Objectives</vt:lpstr>
      <vt:lpstr>Awareness Platforms</vt:lpstr>
      <vt:lpstr>Awareness Platforms</vt:lpstr>
      <vt:lpstr>Awareness Platforms</vt:lpstr>
      <vt:lpstr>Awareness Insert and Publications</vt:lpstr>
      <vt:lpstr>GGD Mobile Application</vt:lpstr>
      <vt:lpstr>Individual Contributions to GGD</vt:lpstr>
      <vt:lpstr>Individual Contributions to GGD</vt:lpstr>
      <vt:lpstr>Private Sector  Contributions to GGD</vt:lpstr>
      <vt:lpstr>Private Sector  Contributions to GGD</vt:lpstr>
      <vt:lpstr>Community Outreach GGD</vt:lpstr>
      <vt:lpstr>DEFF Expectations</vt:lpstr>
      <vt:lpstr>Conclusion</vt:lpstr>
      <vt:lpstr>Thank You</vt:lpstr>
    </vt:vector>
  </TitlesOfParts>
  <Company>Environmental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Jeremia Lameck Sibande</cp:lastModifiedBy>
  <cp:revision>17</cp:revision>
  <dcterms:created xsi:type="dcterms:W3CDTF">2019-10-10T14:01:12Z</dcterms:created>
  <dcterms:modified xsi:type="dcterms:W3CDTF">2019-11-27T16:57:45Z</dcterms:modified>
</cp:coreProperties>
</file>