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sldIdLst>
    <p:sldId id="256" r:id="rId2"/>
    <p:sldId id="257" r:id="rId3"/>
    <p:sldId id="258" r:id="rId4"/>
    <p:sldId id="270" r:id="rId5"/>
    <p:sldId id="259" r:id="rId6"/>
    <p:sldId id="260" r:id="rId7"/>
    <p:sldId id="261" r:id="rId8"/>
    <p:sldId id="262" r:id="rId9"/>
    <p:sldId id="265" r:id="rId10"/>
    <p:sldId id="264" r:id="rId11"/>
    <p:sldId id="263" r:id="rId12"/>
    <p:sldId id="266" r:id="rId13"/>
    <p:sldId id="267" r:id="rId14"/>
    <p:sldId id="268" r:id="rId15"/>
    <p:sldId id="272" r:id="rId16"/>
    <p:sldId id="273" r:id="rId17"/>
    <p:sldId id="27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4D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676" autoAdjust="0"/>
  </p:normalViewPr>
  <p:slideViewPr>
    <p:cSldViewPr snapToGrid="0" snapToObjects="1">
      <p:cViewPr varScale="1">
        <p:scale>
          <a:sx n="54" d="100"/>
          <a:sy n="54" d="100"/>
        </p:scale>
        <p:origin x="164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icerod.NRCS\Documents\01.%20Reports\aaaReports%202019\PCB\Colloquium.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1" u="none" strike="noStrike" kern="1200" spc="0" baseline="0">
                <a:solidFill>
                  <a:srgbClr val="7030A0"/>
                </a:solidFill>
                <a:latin typeface="+mn-lt"/>
                <a:ea typeface="+mn-ea"/>
                <a:cs typeface="+mn-cs"/>
              </a:defRPr>
            </a:pPr>
            <a:r>
              <a:rPr lang="en-ZA" b="1" i="1" dirty="0" smtClean="0">
                <a:solidFill>
                  <a:srgbClr val="7030A0"/>
                </a:solidFill>
              </a:rPr>
              <a:t>2017 – 2019 YTD - Inspections </a:t>
            </a:r>
            <a:endParaRPr lang="en-ZA" b="1" i="1" dirty="0">
              <a:solidFill>
                <a:srgbClr val="7030A0"/>
              </a:solidFill>
            </a:endParaRPr>
          </a:p>
        </c:rich>
      </c:tx>
      <c:layout>
        <c:manualLayout>
          <c:xMode val="edge"/>
          <c:yMode val="edge"/>
          <c:x val="3.1715223097112895E-2"/>
          <c:y val="1.8518518518518517E-2"/>
        </c:manualLayout>
      </c:layout>
      <c:overlay val="0"/>
      <c:spPr>
        <a:noFill/>
        <a:ln>
          <a:noFill/>
        </a:ln>
        <a:effectLst/>
      </c:spPr>
      <c:txPr>
        <a:bodyPr rot="0" spcFirstLastPara="1" vertOverflow="ellipsis" vert="horz" wrap="square" anchor="ctr" anchorCtr="1"/>
        <a:lstStyle/>
        <a:p>
          <a:pPr>
            <a:defRPr sz="1400" b="1" i="1" u="none" strike="noStrike" kern="1200" spc="0" baseline="0">
              <a:solidFill>
                <a:srgbClr val="7030A0"/>
              </a:solidFill>
              <a:latin typeface="+mn-lt"/>
              <a:ea typeface="+mn-ea"/>
              <a:cs typeface="+mn-cs"/>
            </a:defRPr>
          </a:pPr>
          <a:endParaRPr lang="en-US"/>
        </a:p>
      </c:txPr>
    </c:title>
    <c:autoTitleDeleted val="0"/>
    <c:plotArea>
      <c:layout/>
      <c:barChart>
        <c:barDir val="col"/>
        <c:grouping val="clustered"/>
        <c:varyColors val="0"/>
        <c:ser>
          <c:idx val="0"/>
          <c:order val="0"/>
          <c:tx>
            <c:strRef>
              <c:f>Sheet4!$A$4:$B$4</c:f>
              <c:strCache>
                <c:ptCount val="2"/>
                <c:pt idx="0">
                  <c:v>Total Inspections</c:v>
                </c:pt>
                <c:pt idx="1">
                  <c:v>2017</c:v>
                </c:pt>
              </c:strCache>
            </c:strRef>
          </c:tx>
          <c:spPr>
            <a:solidFill>
              <a:schemeClr val="accent4">
                <a:lumMod val="40000"/>
                <a:lumOff val="60000"/>
              </a:schemeClr>
            </a:solidFill>
            <a:ln>
              <a:solidFill>
                <a:srgbClr val="FF0000"/>
              </a:solidFill>
            </a:ln>
            <a:effectLst/>
          </c:spPr>
          <c:invertIfNegative val="0"/>
          <c:cat>
            <c:strRef>
              <c:f>Sheet4!$C$3:$F$3</c:f>
              <c:strCache>
                <c:ptCount val="4"/>
                <c:pt idx="0">
                  <c:v>Q1</c:v>
                </c:pt>
                <c:pt idx="1">
                  <c:v>Q2</c:v>
                </c:pt>
                <c:pt idx="2">
                  <c:v>Q3</c:v>
                </c:pt>
                <c:pt idx="3">
                  <c:v>Q4</c:v>
                </c:pt>
              </c:strCache>
            </c:strRef>
          </c:cat>
          <c:val>
            <c:numRef>
              <c:f>Sheet4!$C$4:$F$4</c:f>
              <c:numCache>
                <c:formatCode>General</c:formatCode>
                <c:ptCount val="4"/>
                <c:pt idx="0">
                  <c:v>498</c:v>
                </c:pt>
                <c:pt idx="1">
                  <c:v>550</c:v>
                </c:pt>
                <c:pt idx="2">
                  <c:v>284</c:v>
                </c:pt>
                <c:pt idx="3">
                  <c:v>164</c:v>
                </c:pt>
              </c:numCache>
            </c:numRef>
          </c:val>
          <c:extLst>
            <c:ext xmlns:c16="http://schemas.microsoft.com/office/drawing/2014/chart" uri="{C3380CC4-5D6E-409C-BE32-E72D297353CC}">
              <c16:uniqueId val="{00000000-4C3B-4BF1-80B0-0E5640D8458D}"/>
            </c:ext>
          </c:extLst>
        </c:ser>
        <c:ser>
          <c:idx val="1"/>
          <c:order val="1"/>
          <c:tx>
            <c:strRef>
              <c:f>Sheet4!$A$5:$B$5</c:f>
              <c:strCache>
                <c:ptCount val="2"/>
                <c:pt idx="0">
                  <c:v>Total Inspections</c:v>
                </c:pt>
                <c:pt idx="1">
                  <c:v>2018</c:v>
                </c:pt>
              </c:strCache>
            </c:strRef>
          </c:tx>
          <c:spPr>
            <a:solidFill>
              <a:schemeClr val="accent3"/>
            </a:solidFill>
            <a:ln w="15875">
              <a:solidFill>
                <a:srgbClr val="FFFF00"/>
              </a:solidFill>
            </a:ln>
            <a:effectLst/>
          </c:spPr>
          <c:invertIfNegative val="0"/>
          <c:cat>
            <c:strRef>
              <c:f>Sheet4!$C$3:$F$3</c:f>
              <c:strCache>
                <c:ptCount val="4"/>
                <c:pt idx="0">
                  <c:v>Q1</c:v>
                </c:pt>
                <c:pt idx="1">
                  <c:v>Q2</c:v>
                </c:pt>
                <c:pt idx="2">
                  <c:v>Q3</c:v>
                </c:pt>
                <c:pt idx="3">
                  <c:v>Q4</c:v>
                </c:pt>
              </c:strCache>
            </c:strRef>
          </c:cat>
          <c:val>
            <c:numRef>
              <c:f>Sheet4!$C$5:$F$5</c:f>
              <c:numCache>
                <c:formatCode>General</c:formatCode>
                <c:ptCount val="4"/>
                <c:pt idx="0">
                  <c:v>416</c:v>
                </c:pt>
                <c:pt idx="1">
                  <c:v>415</c:v>
                </c:pt>
                <c:pt idx="2">
                  <c:v>243</c:v>
                </c:pt>
                <c:pt idx="3">
                  <c:v>278</c:v>
                </c:pt>
              </c:numCache>
            </c:numRef>
          </c:val>
          <c:extLst>
            <c:ext xmlns:c16="http://schemas.microsoft.com/office/drawing/2014/chart" uri="{C3380CC4-5D6E-409C-BE32-E72D297353CC}">
              <c16:uniqueId val="{00000001-4C3B-4BF1-80B0-0E5640D8458D}"/>
            </c:ext>
          </c:extLst>
        </c:ser>
        <c:ser>
          <c:idx val="2"/>
          <c:order val="2"/>
          <c:tx>
            <c:strRef>
              <c:f>Sheet4!$A$6:$B$6</c:f>
              <c:strCache>
                <c:ptCount val="2"/>
                <c:pt idx="0">
                  <c:v>Total Inspections</c:v>
                </c:pt>
                <c:pt idx="1">
                  <c:v>2019</c:v>
                </c:pt>
              </c:strCache>
            </c:strRef>
          </c:tx>
          <c:spPr>
            <a:solidFill>
              <a:schemeClr val="accent6">
                <a:lumMod val="40000"/>
                <a:lumOff val="60000"/>
              </a:schemeClr>
            </a:solidFill>
            <a:ln>
              <a:solidFill>
                <a:srgbClr val="002060"/>
              </a:solidFill>
            </a:ln>
            <a:effectLst/>
          </c:spPr>
          <c:invertIfNegative val="0"/>
          <c:cat>
            <c:strRef>
              <c:f>Sheet4!$C$3:$F$3</c:f>
              <c:strCache>
                <c:ptCount val="4"/>
                <c:pt idx="0">
                  <c:v>Q1</c:v>
                </c:pt>
                <c:pt idx="1">
                  <c:v>Q2</c:v>
                </c:pt>
                <c:pt idx="2">
                  <c:v>Q3</c:v>
                </c:pt>
                <c:pt idx="3">
                  <c:v>Q4</c:v>
                </c:pt>
              </c:strCache>
            </c:strRef>
          </c:cat>
          <c:val>
            <c:numRef>
              <c:f>Sheet4!$C$6:$F$6</c:f>
              <c:numCache>
                <c:formatCode>General</c:formatCode>
                <c:ptCount val="4"/>
                <c:pt idx="0">
                  <c:v>351</c:v>
                </c:pt>
                <c:pt idx="1">
                  <c:v>455</c:v>
                </c:pt>
                <c:pt idx="2">
                  <c:v>0</c:v>
                </c:pt>
                <c:pt idx="3">
                  <c:v>0</c:v>
                </c:pt>
              </c:numCache>
            </c:numRef>
          </c:val>
          <c:extLst>
            <c:ext xmlns:c16="http://schemas.microsoft.com/office/drawing/2014/chart" uri="{C3380CC4-5D6E-409C-BE32-E72D297353CC}">
              <c16:uniqueId val="{00000002-4C3B-4BF1-80B0-0E5640D8458D}"/>
            </c:ext>
          </c:extLst>
        </c:ser>
        <c:dLbls>
          <c:showLegendKey val="0"/>
          <c:showVal val="0"/>
          <c:showCatName val="0"/>
          <c:showSerName val="0"/>
          <c:showPercent val="0"/>
          <c:showBubbleSize val="0"/>
        </c:dLbls>
        <c:gapWidth val="219"/>
        <c:overlap val="-27"/>
        <c:axId val="338578128"/>
        <c:axId val="338574600"/>
      </c:barChart>
      <c:catAx>
        <c:axId val="338578128"/>
        <c:scaling>
          <c:orientation val="minMax"/>
        </c:scaling>
        <c:delete val="0"/>
        <c:axPos val="b"/>
        <c:numFmt formatCode="General" sourceLinked="1"/>
        <c:majorTickMark val="none"/>
        <c:minorTickMark val="none"/>
        <c:tickLblPos val="nextTo"/>
        <c:spPr>
          <a:noFill/>
          <a:ln w="9525" cap="flat" cmpd="sng" algn="ctr">
            <a:solidFill>
              <a:srgbClr val="7030A0"/>
            </a:solidFill>
            <a:round/>
          </a:ln>
          <a:effectLst/>
        </c:spPr>
        <c:txPr>
          <a:bodyPr rot="-60000000" spcFirstLastPara="1" vertOverflow="ellipsis" vert="horz" wrap="square" anchor="ctr" anchorCtr="1"/>
          <a:lstStyle/>
          <a:p>
            <a:pPr>
              <a:defRPr sz="900" b="0" i="0" u="none" strike="noStrike" kern="1200" baseline="0">
                <a:solidFill>
                  <a:srgbClr val="7030A0"/>
                </a:solidFill>
                <a:latin typeface="+mn-lt"/>
                <a:ea typeface="+mn-ea"/>
                <a:cs typeface="+mn-cs"/>
              </a:defRPr>
            </a:pPr>
            <a:endParaRPr lang="en-US"/>
          </a:p>
        </c:txPr>
        <c:crossAx val="338574600"/>
        <c:crosses val="autoZero"/>
        <c:auto val="1"/>
        <c:lblAlgn val="ctr"/>
        <c:lblOffset val="100"/>
        <c:noMultiLvlLbl val="0"/>
      </c:catAx>
      <c:valAx>
        <c:axId val="338574600"/>
        <c:scaling>
          <c:orientation val="minMax"/>
        </c:scaling>
        <c:delete val="0"/>
        <c:axPos val="l"/>
        <c:majorGridlines>
          <c:spPr>
            <a:ln w="9525" cap="flat" cmpd="sng" algn="ctr">
              <a:solidFill>
                <a:srgbClr val="FF0000"/>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030A0"/>
                </a:solidFill>
                <a:latin typeface="+mn-lt"/>
                <a:ea typeface="+mn-ea"/>
                <a:cs typeface="+mn-cs"/>
              </a:defRPr>
            </a:pPr>
            <a:endParaRPr lang="en-US"/>
          </a:p>
        </c:txPr>
        <c:crossAx val="338578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1" u="none" strike="noStrike" kern="1200" spc="0" baseline="0">
                <a:solidFill>
                  <a:schemeClr val="tx1">
                    <a:lumMod val="65000"/>
                    <a:lumOff val="35000"/>
                  </a:schemeClr>
                </a:solidFill>
                <a:latin typeface="+mn-lt"/>
                <a:ea typeface="+mn-ea"/>
                <a:cs typeface="+mn-cs"/>
              </a:defRPr>
            </a:pPr>
            <a:r>
              <a:rPr lang="en-ZA" b="1" i="1"/>
              <a:t>2017 - 2019 YTD Compliance vs Non-Compliance</a:t>
            </a:r>
          </a:p>
        </c:rich>
      </c:tx>
      <c:layout>
        <c:manualLayout>
          <c:xMode val="edge"/>
          <c:yMode val="edge"/>
          <c:x val="2.3937445319335088E-2"/>
          <c:y val="4.6296296296296294E-2"/>
        </c:manualLayout>
      </c:layout>
      <c:overlay val="0"/>
      <c:spPr>
        <a:noFill/>
        <a:ln>
          <a:noFill/>
        </a:ln>
        <a:effectLst/>
      </c:spPr>
      <c:txPr>
        <a:bodyPr rot="0" spcFirstLastPara="1" vertOverflow="ellipsis" vert="horz" wrap="square" anchor="ctr" anchorCtr="1"/>
        <a:lstStyle/>
        <a:p>
          <a:pPr>
            <a:defRPr sz="1400" b="1" i="1"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Sheet4!$A$8:$B$8</c:f>
              <c:strCache>
                <c:ptCount val="2"/>
                <c:pt idx="0">
                  <c:v>Compliant Bags</c:v>
                </c:pt>
                <c:pt idx="1">
                  <c:v>2017</c:v>
                </c:pt>
              </c:strCache>
            </c:strRef>
          </c:tx>
          <c:spPr>
            <a:solidFill>
              <a:schemeClr val="accent1"/>
            </a:solidFill>
            <a:ln w="15875">
              <a:solidFill>
                <a:srgbClr val="FFFF00"/>
              </a:solidFill>
            </a:ln>
            <a:effectLst/>
          </c:spPr>
          <c:invertIfNegative val="0"/>
          <c:cat>
            <c:strRef>
              <c:f>Sheet4!$C$7:$F$7</c:f>
              <c:strCache>
                <c:ptCount val="4"/>
                <c:pt idx="0">
                  <c:v>Q1</c:v>
                </c:pt>
                <c:pt idx="1">
                  <c:v>Q2</c:v>
                </c:pt>
                <c:pt idx="2">
                  <c:v>Q3</c:v>
                </c:pt>
                <c:pt idx="3">
                  <c:v>Q4</c:v>
                </c:pt>
              </c:strCache>
            </c:strRef>
          </c:cat>
          <c:val>
            <c:numRef>
              <c:f>Sheet4!$C$8:$F$8</c:f>
              <c:numCache>
                <c:formatCode>General</c:formatCode>
                <c:ptCount val="4"/>
                <c:pt idx="0">
                  <c:v>628</c:v>
                </c:pt>
                <c:pt idx="1">
                  <c:v>684</c:v>
                </c:pt>
                <c:pt idx="2">
                  <c:v>347</c:v>
                </c:pt>
                <c:pt idx="3">
                  <c:v>312</c:v>
                </c:pt>
              </c:numCache>
            </c:numRef>
          </c:val>
          <c:extLst>
            <c:ext xmlns:c16="http://schemas.microsoft.com/office/drawing/2014/chart" uri="{C3380CC4-5D6E-409C-BE32-E72D297353CC}">
              <c16:uniqueId val="{00000000-E7AD-4D25-8996-992F673C59DD}"/>
            </c:ext>
          </c:extLst>
        </c:ser>
        <c:ser>
          <c:idx val="1"/>
          <c:order val="1"/>
          <c:tx>
            <c:strRef>
              <c:f>Sheet4!$A$9:$B$9</c:f>
              <c:strCache>
                <c:ptCount val="2"/>
                <c:pt idx="0">
                  <c:v>Compliant Bags</c:v>
                </c:pt>
                <c:pt idx="1">
                  <c:v>2018</c:v>
                </c:pt>
              </c:strCache>
            </c:strRef>
          </c:tx>
          <c:spPr>
            <a:solidFill>
              <a:schemeClr val="accent6">
                <a:lumMod val="40000"/>
                <a:lumOff val="60000"/>
              </a:schemeClr>
            </a:solidFill>
            <a:ln w="15875">
              <a:solidFill>
                <a:srgbClr val="FFFF00"/>
              </a:solidFill>
            </a:ln>
            <a:effectLst/>
          </c:spPr>
          <c:invertIfNegative val="0"/>
          <c:cat>
            <c:strRef>
              <c:f>Sheet4!$C$7:$F$7</c:f>
              <c:strCache>
                <c:ptCount val="4"/>
                <c:pt idx="0">
                  <c:v>Q1</c:v>
                </c:pt>
                <c:pt idx="1">
                  <c:v>Q2</c:v>
                </c:pt>
                <c:pt idx="2">
                  <c:v>Q3</c:v>
                </c:pt>
                <c:pt idx="3">
                  <c:v>Q4</c:v>
                </c:pt>
              </c:strCache>
            </c:strRef>
          </c:cat>
          <c:val>
            <c:numRef>
              <c:f>Sheet4!$C$9:$F$9</c:f>
              <c:numCache>
                <c:formatCode>General</c:formatCode>
                <c:ptCount val="4"/>
                <c:pt idx="0">
                  <c:v>517</c:v>
                </c:pt>
                <c:pt idx="1">
                  <c:v>545</c:v>
                </c:pt>
                <c:pt idx="2">
                  <c:v>355</c:v>
                </c:pt>
                <c:pt idx="3">
                  <c:v>411</c:v>
                </c:pt>
              </c:numCache>
            </c:numRef>
          </c:val>
          <c:extLst>
            <c:ext xmlns:c16="http://schemas.microsoft.com/office/drawing/2014/chart" uri="{C3380CC4-5D6E-409C-BE32-E72D297353CC}">
              <c16:uniqueId val="{00000001-E7AD-4D25-8996-992F673C59DD}"/>
            </c:ext>
          </c:extLst>
        </c:ser>
        <c:ser>
          <c:idx val="2"/>
          <c:order val="2"/>
          <c:tx>
            <c:strRef>
              <c:f>Sheet4!$A$10:$B$10</c:f>
              <c:strCache>
                <c:ptCount val="2"/>
                <c:pt idx="0">
                  <c:v>Compliant Bags</c:v>
                </c:pt>
                <c:pt idx="1">
                  <c:v>2019</c:v>
                </c:pt>
              </c:strCache>
            </c:strRef>
          </c:tx>
          <c:spPr>
            <a:solidFill>
              <a:schemeClr val="accent1">
                <a:lumMod val="40000"/>
                <a:lumOff val="60000"/>
              </a:schemeClr>
            </a:solidFill>
            <a:ln w="15875">
              <a:solidFill>
                <a:srgbClr val="FFFF00"/>
              </a:solidFill>
            </a:ln>
            <a:effectLst/>
          </c:spPr>
          <c:invertIfNegative val="0"/>
          <c:cat>
            <c:strRef>
              <c:f>Sheet4!$C$7:$F$7</c:f>
              <c:strCache>
                <c:ptCount val="4"/>
                <c:pt idx="0">
                  <c:v>Q1</c:v>
                </c:pt>
                <c:pt idx="1">
                  <c:v>Q2</c:v>
                </c:pt>
                <c:pt idx="2">
                  <c:v>Q3</c:v>
                </c:pt>
                <c:pt idx="3">
                  <c:v>Q4</c:v>
                </c:pt>
              </c:strCache>
            </c:strRef>
          </c:cat>
          <c:val>
            <c:numRef>
              <c:f>Sheet4!$C$10:$F$10</c:f>
              <c:numCache>
                <c:formatCode>General</c:formatCode>
                <c:ptCount val="4"/>
                <c:pt idx="0">
                  <c:v>434</c:v>
                </c:pt>
                <c:pt idx="1">
                  <c:v>615</c:v>
                </c:pt>
              </c:numCache>
            </c:numRef>
          </c:val>
          <c:extLst>
            <c:ext xmlns:c16="http://schemas.microsoft.com/office/drawing/2014/chart" uri="{C3380CC4-5D6E-409C-BE32-E72D297353CC}">
              <c16:uniqueId val="{00000002-E7AD-4D25-8996-992F673C59DD}"/>
            </c:ext>
          </c:extLst>
        </c:ser>
        <c:dLbls>
          <c:showLegendKey val="0"/>
          <c:showVal val="0"/>
          <c:showCatName val="0"/>
          <c:showSerName val="0"/>
          <c:showPercent val="0"/>
          <c:showBubbleSize val="0"/>
        </c:dLbls>
        <c:gapWidth val="219"/>
        <c:overlap val="-27"/>
        <c:axId val="338574992"/>
        <c:axId val="338572248"/>
      </c:barChart>
      <c:lineChart>
        <c:grouping val="stacked"/>
        <c:varyColors val="0"/>
        <c:ser>
          <c:idx val="3"/>
          <c:order val="3"/>
          <c:tx>
            <c:strRef>
              <c:f>Sheet4!$B$11</c:f>
              <c:strCache>
                <c:ptCount val="1"/>
                <c:pt idx="0">
                  <c:v>Non-compliants bags</c:v>
                </c:pt>
              </c:strCache>
            </c:strRef>
          </c:tx>
          <c:spPr>
            <a:ln w="28575" cap="rnd" cmpd="dbl">
              <a:solidFill>
                <a:schemeClr val="tx2"/>
              </a:solidFill>
              <a:prstDash val="lgDash"/>
              <a:bevel/>
            </a:ln>
            <a:effectLst/>
          </c:spPr>
          <c:marker>
            <c:symbol val="circle"/>
            <c:size val="5"/>
            <c:spPr>
              <a:solidFill>
                <a:schemeClr val="accent4"/>
              </a:solidFill>
              <a:ln w="9525">
                <a:solidFill>
                  <a:schemeClr val="accent4"/>
                </a:solidFill>
              </a:ln>
              <a:effectLst/>
            </c:spPr>
          </c:marker>
          <c:cat>
            <c:strRef>
              <c:f>Sheet4!$C$7:$F$7</c:f>
              <c:strCache>
                <c:ptCount val="4"/>
                <c:pt idx="0">
                  <c:v>Q1</c:v>
                </c:pt>
                <c:pt idx="1">
                  <c:v>Q2</c:v>
                </c:pt>
                <c:pt idx="2">
                  <c:v>Q3</c:v>
                </c:pt>
                <c:pt idx="3">
                  <c:v>Q4</c:v>
                </c:pt>
              </c:strCache>
            </c:strRef>
          </c:cat>
          <c:val>
            <c:numRef>
              <c:f>Sheet4!$C$11:$F$11</c:f>
              <c:numCache>
                <c:formatCode>General</c:formatCode>
                <c:ptCount val="4"/>
                <c:pt idx="0">
                  <c:v>285</c:v>
                </c:pt>
                <c:pt idx="1">
                  <c:v>255</c:v>
                </c:pt>
                <c:pt idx="2">
                  <c:v>103</c:v>
                </c:pt>
                <c:pt idx="3">
                  <c:v>172</c:v>
                </c:pt>
              </c:numCache>
            </c:numRef>
          </c:val>
          <c:smooth val="0"/>
          <c:extLst>
            <c:ext xmlns:c16="http://schemas.microsoft.com/office/drawing/2014/chart" uri="{C3380CC4-5D6E-409C-BE32-E72D297353CC}">
              <c16:uniqueId val="{00000003-E7AD-4D25-8996-992F673C59DD}"/>
            </c:ext>
          </c:extLst>
        </c:ser>
        <c:dLbls>
          <c:showLegendKey val="0"/>
          <c:showVal val="0"/>
          <c:showCatName val="0"/>
          <c:showSerName val="0"/>
          <c:showPercent val="0"/>
          <c:showBubbleSize val="0"/>
        </c:dLbls>
        <c:marker val="1"/>
        <c:smooth val="0"/>
        <c:axId val="338574992"/>
        <c:axId val="338572248"/>
      </c:lineChart>
      <c:catAx>
        <c:axId val="338574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7030A0"/>
                </a:solidFill>
                <a:latin typeface="+mn-lt"/>
                <a:ea typeface="+mn-ea"/>
                <a:cs typeface="+mn-cs"/>
              </a:defRPr>
            </a:pPr>
            <a:endParaRPr lang="en-US"/>
          </a:p>
        </c:txPr>
        <c:crossAx val="338572248"/>
        <c:crosses val="autoZero"/>
        <c:auto val="1"/>
        <c:lblAlgn val="ctr"/>
        <c:lblOffset val="100"/>
        <c:noMultiLvlLbl val="0"/>
      </c:catAx>
      <c:valAx>
        <c:axId val="338572248"/>
        <c:scaling>
          <c:orientation val="minMax"/>
        </c:scaling>
        <c:delete val="0"/>
        <c:axPos val="l"/>
        <c:majorGridlines>
          <c:spPr>
            <a:ln w="6350" cap="flat" cmpd="sng" algn="ctr">
              <a:solidFill>
                <a:srgbClr val="FF0000"/>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030A0"/>
                </a:solidFill>
                <a:latin typeface="+mn-lt"/>
                <a:ea typeface="+mn-ea"/>
                <a:cs typeface="+mn-cs"/>
              </a:defRPr>
            </a:pPr>
            <a:endParaRPr lang="en-US"/>
          </a:p>
        </c:txPr>
        <c:crossAx val="338574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1" u="none" strike="noStrike" kern="1200" spc="0" baseline="0">
                <a:solidFill>
                  <a:srgbClr val="FFC000"/>
                </a:solidFill>
                <a:latin typeface="+mn-lt"/>
                <a:ea typeface="+mn-ea"/>
                <a:cs typeface="+mn-cs"/>
              </a:defRPr>
            </a:pPr>
            <a:r>
              <a:rPr lang="en-ZA" i="1">
                <a:solidFill>
                  <a:srgbClr val="FFC000"/>
                </a:solidFill>
              </a:rPr>
              <a:t>2017 - 2019 YTD - Sanctioning</a:t>
            </a:r>
          </a:p>
        </c:rich>
      </c:tx>
      <c:layout>
        <c:manualLayout>
          <c:xMode val="edge"/>
          <c:yMode val="edge"/>
          <c:x val="9.4930008748906718E-3"/>
          <c:y val="2.3148148148148147E-2"/>
        </c:manualLayout>
      </c:layout>
      <c:overlay val="0"/>
      <c:spPr>
        <a:noFill/>
        <a:ln>
          <a:noFill/>
        </a:ln>
        <a:effectLst/>
      </c:spPr>
      <c:txPr>
        <a:bodyPr rot="0" spcFirstLastPara="1" vertOverflow="ellipsis" vert="horz" wrap="square" anchor="ctr" anchorCtr="1"/>
        <a:lstStyle/>
        <a:p>
          <a:pPr>
            <a:defRPr sz="1400" b="0" i="1" u="none" strike="noStrike" kern="1200" spc="0" baseline="0">
              <a:solidFill>
                <a:srgbClr val="FFC000"/>
              </a:solidFill>
              <a:latin typeface="+mn-lt"/>
              <a:ea typeface="+mn-ea"/>
              <a:cs typeface="+mn-cs"/>
            </a:defRPr>
          </a:pPr>
          <a:endParaRPr lang="en-US"/>
        </a:p>
      </c:txPr>
    </c:title>
    <c:autoTitleDeleted val="0"/>
    <c:plotArea>
      <c:layout/>
      <c:scatterChart>
        <c:scatterStyle val="smoothMarker"/>
        <c:varyColors val="0"/>
        <c:ser>
          <c:idx val="1"/>
          <c:order val="1"/>
          <c:tx>
            <c:strRef>
              <c:f>Summary!$D$16</c:f>
              <c:strCache>
                <c:ptCount val="1"/>
                <c:pt idx="0">
                  <c:v>Destruction</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Summary!$B$17:$B$19</c:f>
              <c:numCache>
                <c:formatCode>General</c:formatCode>
                <c:ptCount val="3"/>
                <c:pt idx="0">
                  <c:v>2017</c:v>
                </c:pt>
                <c:pt idx="1">
                  <c:v>2018</c:v>
                </c:pt>
                <c:pt idx="2">
                  <c:v>2019</c:v>
                </c:pt>
              </c:numCache>
            </c:numRef>
          </c:xVal>
          <c:yVal>
            <c:numRef>
              <c:f>Summary!$D$17:$D$19</c:f>
              <c:numCache>
                <c:formatCode>General</c:formatCode>
                <c:ptCount val="3"/>
                <c:pt idx="0">
                  <c:v>67280</c:v>
                </c:pt>
                <c:pt idx="1">
                  <c:v>36100</c:v>
                </c:pt>
                <c:pt idx="2">
                  <c:v>457902</c:v>
                </c:pt>
              </c:numCache>
            </c:numRef>
          </c:yVal>
          <c:smooth val="1"/>
          <c:extLst>
            <c:ext xmlns:c16="http://schemas.microsoft.com/office/drawing/2014/chart" uri="{C3380CC4-5D6E-409C-BE32-E72D297353CC}">
              <c16:uniqueId val="{00000000-04F4-4DFA-82B2-006911CE106E}"/>
            </c:ext>
          </c:extLst>
        </c:ser>
        <c:dLbls>
          <c:showLegendKey val="0"/>
          <c:showVal val="0"/>
          <c:showCatName val="0"/>
          <c:showSerName val="0"/>
          <c:showPercent val="0"/>
          <c:showBubbleSize val="0"/>
        </c:dLbls>
        <c:axId val="338578520"/>
        <c:axId val="338575776"/>
      </c:scatterChart>
      <c:scatterChart>
        <c:scatterStyle val="smoothMarker"/>
        <c:varyColors val="0"/>
        <c:ser>
          <c:idx val="0"/>
          <c:order val="0"/>
          <c:tx>
            <c:strRef>
              <c:f>Summary!$C$16</c:f>
              <c:strCache>
                <c:ptCount val="1"/>
                <c:pt idx="0">
                  <c:v>Warnings issued</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Summary!$B$17:$B$19</c:f>
              <c:numCache>
                <c:formatCode>General</c:formatCode>
                <c:ptCount val="3"/>
                <c:pt idx="0">
                  <c:v>2017</c:v>
                </c:pt>
                <c:pt idx="1">
                  <c:v>2018</c:v>
                </c:pt>
                <c:pt idx="2">
                  <c:v>2019</c:v>
                </c:pt>
              </c:numCache>
            </c:numRef>
          </c:xVal>
          <c:yVal>
            <c:numRef>
              <c:f>Summary!$C$17:$C$19</c:f>
              <c:numCache>
                <c:formatCode>General</c:formatCode>
                <c:ptCount val="3"/>
                <c:pt idx="0">
                  <c:v>148</c:v>
                </c:pt>
                <c:pt idx="1">
                  <c:v>110</c:v>
                </c:pt>
                <c:pt idx="2">
                  <c:v>53</c:v>
                </c:pt>
              </c:numCache>
            </c:numRef>
          </c:yVal>
          <c:smooth val="1"/>
          <c:extLst>
            <c:ext xmlns:c16="http://schemas.microsoft.com/office/drawing/2014/chart" uri="{C3380CC4-5D6E-409C-BE32-E72D297353CC}">
              <c16:uniqueId val="{00000001-04F4-4DFA-82B2-006911CE106E}"/>
            </c:ext>
          </c:extLst>
        </c:ser>
        <c:dLbls>
          <c:showLegendKey val="0"/>
          <c:showVal val="0"/>
          <c:showCatName val="0"/>
          <c:showSerName val="0"/>
          <c:showPercent val="0"/>
          <c:showBubbleSize val="0"/>
        </c:dLbls>
        <c:axId val="338579304"/>
        <c:axId val="338578912"/>
      </c:scatterChart>
      <c:valAx>
        <c:axId val="338578520"/>
        <c:scaling>
          <c:orientation val="minMax"/>
          <c:max val="2020"/>
          <c:min val="2016"/>
        </c:scaling>
        <c:delete val="0"/>
        <c:axPos val="b"/>
        <c:majorGridlines>
          <c:spPr>
            <a:ln w="9525" cap="flat" cmpd="sng" algn="ctr">
              <a:solidFill>
                <a:srgbClr val="FFFF00"/>
              </a:solidFill>
              <a:prstDash val="dash"/>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ln>
                  <a:solidFill>
                    <a:schemeClr val="accent1"/>
                  </a:solidFill>
                </a:ln>
                <a:solidFill>
                  <a:schemeClr val="tx1">
                    <a:lumMod val="65000"/>
                    <a:lumOff val="35000"/>
                  </a:schemeClr>
                </a:solidFill>
                <a:latin typeface="+mn-lt"/>
                <a:ea typeface="+mn-ea"/>
                <a:cs typeface="+mn-cs"/>
              </a:defRPr>
            </a:pPr>
            <a:endParaRPr lang="en-US"/>
          </a:p>
        </c:txPr>
        <c:crossAx val="338575776"/>
        <c:crosses val="autoZero"/>
        <c:crossBetween val="midCat"/>
        <c:majorUnit val="1"/>
        <c:minorUnit val="1"/>
      </c:valAx>
      <c:valAx>
        <c:axId val="338575776"/>
        <c:scaling>
          <c:orientation val="minMax"/>
        </c:scaling>
        <c:delete val="0"/>
        <c:axPos val="l"/>
        <c:majorGridlines>
          <c:spPr>
            <a:ln w="9525" cap="flat" cmpd="sng" algn="ctr">
              <a:solidFill>
                <a:srgbClr val="FFFF00"/>
              </a:solidFill>
              <a:prstDash val="dash"/>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ln w="9525">
                  <a:solidFill>
                    <a:schemeClr val="accent1"/>
                  </a:solidFill>
                </a:ln>
                <a:solidFill>
                  <a:schemeClr val="tx1">
                    <a:lumMod val="65000"/>
                    <a:lumOff val="35000"/>
                  </a:schemeClr>
                </a:solidFill>
                <a:latin typeface="+mn-lt"/>
                <a:ea typeface="+mn-ea"/>
                <a:cs typeface="+mn-cs"/>
              </a:defRPr>
            </a:pPr>
            <a:endParaRPr lang="en-US"/>
          </a:p>
        </c:txPr>
        <c:crossAx val="338578520"/>
        <c:crosses val="autoZero"/>
        <c:crossBetween val="midCat"/>
      </c:valAx>
      <c:valAx>
        <c:axId val="338578912"/>
        <c:scaling>
          <c:orientation val="minMax"/>
        </c:scaling>
        <c:delete val="0"/>
        <c:axPos val="r"/>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ln>
                  <a:solidFill>
                    <a:srgbClr val="00B0F0"/>
                  </a:solidFill>
                </a:ln>
                <a:solidFill>
                  <a:schemeClr val="tx1">
                    <a:lumMod val="65000"/>
                    <a:lumOff val="35000"/>
                  </a:schemeClr>
                </a:solidFill>
                <a:latin typeface="+mn-lt"/>
                <a:ea typeface="+mn-ea"/>
                <a:cs typeface="+mn-cs"/>
              </a:defRPr>
            </a:pPr>
            <a:endParaRPr lang="en-US"/>
          </a:p>
        </c:txPr>
        <c:crossAx val="338579304"/>
        <c:crosses val="max"/>
        <c:crossBetween val="midCat"/>
      </c:valAx>
      <c:valAx>
        <c:axId val="338579304"/>
        <c:scaling>
          <c:orientation val="minMax"/>
        </c:scaling>
        <c:delete val="1"/>
        <c:axPos val="b"/>
        <c:numFmt formatCode="General" sourceLinked="1"/>
        <c:majorTickMark val="out"/>
        <c:minorTickMark val="none"/>
        <c:tickLblPos val="nextTo"/>
        <c:crossAx val="338578912"/>
        <c:crosses val="autoZero"/>
        <c:crossBetween val="midCat"/>
      </c:valAx>
      <c:spPr>
        <a:noFill/>
        <a:ln>
          <a:noFill/>
        </a:ln>
        <a:effectLst/>
      </c:spPr>
    </c:plotArea>
    <c:legend>
      <c:legendPos val="b"/>
      <c:layout>
        <c:manualLayout>
          <c:xMode val="edge"/>
          <c:yMode val="edge"/>
          <c:x val="0.42809273139838239"/>
          <c:y val="3.0000442113210384E-2"/>
          <c:w val="0.47634387608617856"/>
          <c:h val="6.586670626791832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37E73-E1AD-42EF-AFC3-F31B0B7EF706}" type="datetimeFigureOut">
              <a:rPr lang="en-ZA" smtClean="0"/>
              <a:t>2019/11/27</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3808A1-41E4-4839-9B24-F4D77E2F76A8}" type="slidenum">
              <a:rPr lang="en-ZA" smtClean="0"/>
              <a:t>‹#›</a:t>
            </a:fld>
            <a:endParaRPr lang="en-ZA"/>
          </a:p>
        </p:txBody>
      </p:sp>
    </p:spTree>
    <p:extLst>
      <p:ext uri="{BB962C8B-B14F-4D97-AF65-F5344CB8AC3E}">
        <p14:creationId xmlns:p14="http://schemas.microsoft.com/office/powerpoint/2010/main" val="2463376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solidFill>
                  <a:srgbClr val="C00000"/>
                </a:solidFill>
                <a:latin typeface="Verdana" panose="020B0604030504040204" pitchFamily="34" charset="0"/>
              </a:rPr>
              <a:t>Enter any premises/structure </a:t>
            </a:r>
            <a:r>
              <a:rPr lang="en-US" altLang="en-US" dirty="0" smtClean="0">
                <a:solidFill>
                  <a:srgbClr val="003300"/>
                </a:solidFill>
                <a:latin typeface="Verdana" panose="020B0604030504040204" pitchFamily="34" charset="0"/>
              </a:rPr>
              <a:t>during reasonable hours suspected of storing, importing, manufacturing or selling a commodity which falls under a compulsory specification.</a:t>
            </a:r>
          </a:p>
          <a:p>
            <a:endParaRPr lang="en-US" altLang="en-US" dirty="0" smtClean="0">
              <a:solidFill>
                <a:srgbClr val="003300"/>
              </a:solidFill>
              <a:latin typeface="Verdana" panose="020B0604030504040204" pitchFamily="34" charset="0"/>
            </a:endParaRPr>
          </a:p>
          <a:p>
            <a:r>
              <a:rPr lang="en-US" altLang="en-US" b="1" dirty="0" smtClean="0">
                <a:solidFill>
                  <a:srgbClr val="C00000"/>
                </a:solidFill>
                <a:latin typeface="Verdana" panose="020B0604030504040204" pitchFamily="34" charset="0"/>
              </a:rPr>
              <a:t>Sample and test</a:t>
            </a:r>
            <a:r>
              <a:rPr lang="en-US" altLang="en-US" dirty="0" smtClean="0">
                <a:solidFill>
                  <a:srgbClr val="003300"/>
                </a:solidFill>
                <a:latin typeface="Verdana" panose="020B0604030504040204" pitchFamily="34" charset="0"/>
              </a:rPr>
              <a:t> products to verify compliance</a:t>
            </a:r>
          </a:p>
          <a:p>
            <a:endParaRPr lang="en-US" altLang="en-US" dirty="0" smtClean="0">
              <a:solidFill>
                <a:srgbClr val="003300"/>
              </a:solidFill>
              <a:latin typeface="Verdana" panose="020B0604030504040204" pitchFamily="34" charset="0"/>
            </a:endParaRPr>
          </a:p>
          <a:p>
            <a:r>
              <a:rPr lang="en-US" altLang="en-US" b="1" dirty="0" smtClean="0">
                <a:solidFill>
                  <a:srgbClr val="C00000"/>
                </a:solidFill>
                <a:latin typeface="Verdana" panose="020B0604030504040204" pitchFamily="34" charset="0"/>
              </a:rPr>
              <a:t>Sanction</a:t>
            </a:r>
            <a:r>
              <a:rPr lang="en-US" altLang="en-US" dirty="0" smtClean="0">
                <a:solidFill>
                  <a:srgbClr val="003300"/>
                </a:solidFill>
                <a:latin typeface="Verdana" panose="020B0604030504040204" pitchFamily="34" charset="0"/>
              </a:rPr>
              <a:t> products if found to be non-compliant </a:t>
            </a:r>
          </a:p>
          <a:p>
            <a:endParaRPr lang="en-US" altLang="en-US" dirty="0" smtClean="0">
              <a:solidFill>
                <a:srgbClr val="003300"/>
              </a:solidFill>
              <a:latin typeface="Verdana" panose="020B0604030504040204" pitchFamily="34" charset="0"/>
            </a:endParaRPr>
          </a:p>
          <a:p>
            <a:r>
              <a:rPr lang="en-US" altLang="en-US" b="1" dirty="0" smtClean="0">
                <a:solidFill>
                  <a:srgbClr val="C00000"/>
                </a:solidFill>
                <a:latin typeface="Verdana" panose="020B0604030504040204" pitchFamily="34" charset="0"/>
              </a:rPr>
              <a:t>Seize or quarantine </a:t>
            </a:r>
            <a:r>
              <a:rPr lang="en-US" altLang="en-US" dirty="0" smtClean="0">
                <a:solidFill>
                  <a:srgbClr val="003300"/>
                </a:solidFill>
                <a:latin typeface="Verdana" panose="020B0604030504040204" pitchFamily="34" charset="0"/>
              </a:rPr>
              <a:t>non-compliant products</a:t>
            </a:r>
          </a:p>
          <a:p>
            <a:endParaRPr lang="en-US" altLang="en-US" dirty="0" smtClean="0">
              <a:solidFill>
                <a:srgbClr val="003300"/>
              </a:solidFill>
              <a:latin typeface="Verdana" panose="020B0604030504040204" pitchFamily="34" charset="0"/>
            </a:endParaRPr>
          </a:p>
          <a:p>
            <a:r>
              <a:rPr lang="en-US" altLang="en-US" b="1" dirty="0" smtClean="0">
                <a:solidFill>
                  <a:srgbClr val="C00000"/>
                </a:solidFill>
                <a:latin typeface="Verdana" panose="020B0604030504040204" pitchFamily="34" charset="0"/>
              </a:rPr>
              <a:t>Recall </a:t>
            </a:r>
            <a:r>
              <a:rPr lang="en-US" altLang="en-US" b="1" u="sng" dirty="0" smtClean="0">
                <a:solidFill>
                  <a:srgbClr val="C00000"/>
                </a:solidFill>
                <a:latin typeface="Verdana" panose="020B0604030504040204" pitchFamily="34" charset="0"/>
              </a:rPr>
              <a:t>or</a:t>
            </a:r>
            <a:r>
              <a:rPr lang="en-US" altLang="en-US" b="1" dirty="0" smtClean="0">
                <a:solidFill>
                  <a:srgbClr val="C00000"/>
                </a:solidFill>
                <a:latin typeface="Verdana" panose="020B0604030504040204" pitchFamily="34" charset="0"/>
              </a:rPr>
              <a:t> send back to country of origin </a:t>
            </a:r>
            <a:r>
              <a:rPr lang="en-US" altLang="en-US" b="1" u="sng" dirty="0" smtClean="0">
                <a:solidFill>
                  <a:srgbClr val="C00000"/>
                </a:solidFill>
                <a:latin typeface="Verdana" panose="020B0604030504040204" pitchFamily="34" charset="0"/>
              </a:rPr>
              <a:t>or</a:t>
            </a:r>
            <a:r>
              <a:rPr lang="en-US" altLang="en-US" b="1" dirty="0" smtClean="0">
                <a:solidFill>
                  <a:srgbClr val="C00000"/>
                </a:solidFill>
                <a:latin typeface="Verdana" panose="020B0604030504040204" pitchFamily="34" charset="0"/>
              </a:rPr>
              <a:t> destroy </a:t>
            </a:r>
            <a:r>
              <a:rPr lang="en-US" altLang="en-US" dirty="0" smtClean="0">
                <a:solidFill>
                  <a:srgbClr val="003300"/>
                </a:solidFill>
                <a:latin typeface="Verdana" panose="020B0604030504040204" pitchFamily="34" charset="0"/>
              </a:rPr>
              <a:t>non compliant products</a:t>
            </a:r>
          </a:p>
          <a:p>
            <a:r>
              <a:rPr lang="en-US" altLang="en-US" b="1" dirty="0" smtClean="0">
                <a:solidFill>
                  <a:srgbClr val="C00000"/>
                </a:solidFill>
                <a:latin typeface="Verdana" panose="020B0604030504040204" pitchFamily="34" charset="0"/>
              </a:rPr>
              <a:t>Request any records </a:t>
            </a:r>
            <a:r>
              <a:rPr lang="en-US" altLang="en-US" dirty="0" smtClean="0">
                <a:solidFill>
                  <a:srgbClr val="003300"/>
                </a:solidFill>
                <a:latin typeface="Verdana" panose="020B0604030504040204" pitchFamily="34" charset="0"/>
              </a:rPr>
              <a:t>with regards to imports, manufacture or sale of an article which falls under the scope of a compulsory specification.</a:t>
            </a:r>
          </a:p>
          <a:p>
            <a:endParaRPr lang="en-US" altLang="en-US" dirty="0" smtClean="0">
              <a:solidFill>
                <a:srgbClr val="003300"/>
              </a:solidFill>
              <a:latin typeface="Verdana" panose="020B0604030504040204" pitchFamily="34" charset="0"/>
            </a:endParaRPr>
          </a:p>
          <a:p>
            <a:r>
              <a:rPr lang="en-US" altLang="en-US" b="1" dirty="0" smtClean="0">
                <a:solidFill>
                  <a:srgbClr val="C00000"/>
                </a:solidFill>
                <a:latin typeface="Verdana" panose="020B0604030504040204" pitchFamily="34" charset="0"/>
              </a:rPr>
              <a:t>Collect compulsory levies </a:t>
            </a:r>
            <a:r>
              <a:rPr lang="en-US" altLang="en-US" dirty="0" smtClean="0">
                <a:solidFill>
                  <a:srgbClr val="003300"/>
                </a:solidFill>
                <a:latin typeface="Verdana" panose="020B0604030504040204" pitchFamily="34" charset="0"/>
              </a:rPr>
              <a:t>on regulated goods</a:t>
            </a:r>
          </a:p>
          <a:p>
            <a:endParaRPr lang="en-ZA" dirty="0"/>
          </a:p>
        </p:txBody>
      </p:sp>
      <p:sp>
        <p:nvSpPr>
          <p:cNvPr id="4" name="Slide Number Placeholder 3"/>
          <p:cNvSpPr>
            <a:spLocks noGrp="1"/>
          </p:cNvSpPr>
          <p:nvPr>
            <p:ph type="sldNum" sz="quarter" idx="10"/>
          </p:nvPr>
        </p:nvSpPr>
        <p:spPr/>
        <p:txBody>
          <a:bodyPr/>
          <a:lstStyle/>
          <a:p>
            <a:fld id="{543808A1-41E4-4839-9B24-F4D77E2F76A8}" type="slidenum">
              <a:rPr lang="en-ZA" smtClean="0"/>
              <a:t>5</a:t>
            </a:fld>
            <a:endParaRPr lang="en-ZA"/>
          </a:p>
        </p:txBody>
      </p:sp>
    </p:spTree>
    <p:extLst>
      <p:ext uri="{BB962C8B-B14F-4D97-AF65-F5344CB8AC3E}">
        <p14:creationId xmlns:p14="http://schemas.microsoft.com/office/powerpoint/2010/main" val="1709978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000" b="1" dirty="0" smtClean="0">
                <a:solidFill>
                  <a:srgbClr val="C00000"/>
                </a:solidFill>
              </a:rPr>
              <a:t>Pre-market approval </a:t>
            </a:r>
            <a:r>
              <a:rPr lang="en-US" altLang="en-US" sz="2000" dirty="0" smtClean="0"/>
              <a:t>of NRCS regulated products: </a:t>
            </a:r>
          </a:p>
          <a:p>
            <a:pPr lvl="1"/>
            <a:r>
              <a:rPr lang="en-US" altLang="en-US" sz="2000" dirty="0" smtClean="0"/>
              <a:t>Before regulated commodities enter the market, approval granted based on test reports or certificates of conformity</a:t>
            </a:r>
          </a:p>
          <a:p>
            <a:pPr lvl="1"/>
            <a:r>
              <a:rPr lang="en-US" altLang="en-US" sz="2000" dirty="0" smtClean="0"/>
              <a:t>The NRCS issues certificates (Letters of Authority, Homologation or Type Approval certificates)  </a:t>
            </a:r>
          </a:p>
          <a:p>
            <a:r>
              <a:rPr lang="en-US" altLang="en-US" sz="2000" dirty="0" smtClean="0"/>
              <a:t>NRCS conducts </a:t>
            </a:r>
            <a:r>
              <a:rPr lang="en-US" altLang="en-US" sz="2000" b="1" dirty="0" smtClean="0">
                <a:solidFill>
                  <a:srgbClr val="C00000"/>
                </a:solidFill>
              </a:rPr>
              <a:t>Market Surveillance Inspections</a:t>
            </a:r>
            <a:r>
              <a:rPr lang="en-US" altLang="en-US" sz="2000" dirty="0" smtClean="0"/>
              <a:t>: </a:t>
            </a:r>
          </a:p>
          <a:p>
            <a:pPr lvl="1"/>
            <a:r>
              <a:rPr lang="en-US" altLang="en-US" sz="2000" dirty="0" smtClean="0"/>
              <a:t>inspectors visit manufactures, importers and retailers to inspect and if needed sample products</a:t>
            </a:r>
          </a:p>
          <a:p>
            <a:pPr lvl="1"/>
            <a:r>
              <a:rPr lang="en-US" altLang="en-US" sz="2000" dirty="0" smtClean="0"/>
              <a:t>Inspections are meant to eradicate non-compliances</a:t>
            </a:r>
          </a:p>
          <a:p>
            <a:r>
              <a:rPr lang="en-US" altLang="en-US" sz="2000" b="1" dirty="0" smtClean="0">
                <a:solidFill>
                  <a:srgbClr val="C00000"/>
                </a:solidFill>
              </a:rPr>
              <a:t>Sampling and testing</a:t>
            </a:r>
            <a:r>
              <a:rPr lang="en-US" altLang="en-US" sz="2000" dirty="0" smtClean="0"/>
              <a:t>: </a:t>
            </a:r>
          </a:p>
          <a:p>
            <a:pPr lvl="1"/>
            <a:r>
              <a:rPr lang="en-US" altLang="en-US" sz="2000" dirty="0" smtClean="0"/>
              <a:t>Sampling is done to establish compliance</a:t>
            </a:r>
          </a:p>
          <a:p>
            <a:pPr lvl="1"/>
            <a:r>
              <a:rPr lang="en-US" altLang="en-US" sz="2000" dirty="0" smtClean="0"/>
              <a:t>To retain evidence in the form of a sample</a:t>
            </a:r>
          </a:p>
          <a:p>
            <a:pPr lvl="1"/>
            <a:r>
              <a:rPr lang="en-US" altLang="en-US" sz="2000" dirty="0" smtClean="0"/>
              <a:t>Or to establish compliance or non-compliance</a:t>
            </a:r>
          </a:p>
          <a:p>
            <a:r>
              <a:rPr lang="en-US" altLang="en-US" sz="2000" b="1" dirty="0" smtClean="0">
                <a:solidFill>
                  <a:srgbClr val="C00000"/>
                </a:solidFill>
              </a:rPr>
              <a:t>Sanctions</a:t>
            </a:r>
            <a:r>
              <a:rPr lang="en-US" altLang="en-US" sz="2000" dirty="0" smtClean="0"/>
              <a:t>:</a:t>
            </a:r>
          </a:p>
          <a:p>
            <a:pPr lvl="1"/>
            <a:r>
              <a:rPr lang="en-US" altLang="en-US" sz="2000" dirty="0" smtClean="0"/>
              <a:t>If non-compliance is proved, enforce recall and/or corrective action and/or destruction and/or notify the media and public </a:t>
            </a:r>
          </a:p>
          <a:p>
            <a:endParaRPr lang="en-ZA" dirty="0"/>
          </a:p>
        </p:txBody>
      </p:sp>
      <p:sp>
        <p:nvSpPr>
          <p:cNvPr id="4" name="Slide Number Placeholder 3"/>
          <p:cNvSpPr>
            <a:spLocks noGrp="1"/>
          </p:cNvSpPr>
          <p:nvPr>
            <p:ph type="sldNum" sz="quarter" idx="10"/>
          </p:nvPr>
        </p:nvSpPr>
        <p:spPr/>
        <p:txBody>
          <a:bodyPr/>
          <a:lstStyle/>
          <a:p>
            <a:fld id="{543808A1-41E4-4839-9B24-F4D77E2F76A8}" type="slidenum">
              <a:rPr lang="en-ZA" smtClean="0"/>
              <a:t>6</a:t>
            </a:fld>
            <a:endParaRPr lang="en-ZA"/>
          </a:p>
        </p:txBody>
      </p:sp>
    </p:spTree>
    <p:extLst>
      <p:ext uri="{BB962C8B-B14F-4D97-AF65-F5344CB8AC3E}">
        <p14:creationId xmlns:p14="http://schemas.microsoft.com/office/powerpoint/2010/main" val="826908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serves to regulate the </a:t>
            </a:r>
            <a:r>
              <a:rPr lang="en-US" altLang="en-US" dirty="0" smtClean="0">
                <a:solidFill>
                  <a:srgbClr val="C00000"/>
                </a:solidFill>
              </a:rPr>
              <a:t>development and adherence to compulsory minimum product specifications </a:t>
            </a:r>
            <a:r>
              <a:rPr lang="en-US" altLang="en-US" dirty="0" smtClean="0"/>
              <a:t>in South Africa. </a:t>
            </a:r>
          </a:p>
          <a:p>
            <a:r>
              <a:rPr lang="en-US" altLang="en-US" dirty="0" smtClean="0"/>
              <a:t>addresses </a:t>
            </a:r>
            <a:r>
              <a:rPr lang="en-US" altLang="en-US" dirty="0" smtClean="0">
                <a:solidFill>
                  <a:srgbClr val="C00000"/>
                </a:solidFill>
              </a:rPr>
              <a:t>flaws in the market system </a:t>
            </a:r>
            <a:r>
              <a:rPr lang="en-US" altLang="en-US" dirty="0" smtClean="0"/>
              <a:t>whereby businesses may produce, import or sell products or services that may </a:t>
            </a:r>
            <a:r>
              <a:rPr lang="en-US" altLang="en-US" dirty="0" smtClean="0">
                <a:solidFill>
                  <a:srgbClr val="C00000"/>
                </a:solidFill>
              </a:rPr>
              <a:t>harm the consumer and / or the environment or may fall short </a:t>
            </a:r>
            <a:r>
              <a:rPr lang="en-US" altLang="en-US" dirty="0" smtClean="0"/>
              <a:t>of what is promised in terms of quantities and accuracy of measuring instruments. </a:t>
            </a:r>
          </a:p>
          <a:p>
            <a:r>
              <a:rPr lang="en-US" altLang="en-US" dirty="0" smtClean="0"/>
              <a:t>mindful of the </a:t>
            </a:r>
            <a:r>
              <a:rPr lang="en-US" altLang="en-US" dirty="0" smtClean="0">
                <a:solidFill>
                  <a:srgbClr val="C00000"/>
                </a:solidFill>
              </a:rPr>
              <a:t>need to balance the burden of over-regulation </a:t>
            </a:r>
            <a:r>
              <a:rPr lang="en-US" altLang="en-US" dirty="0" smtClean="0"/>
              <a:t>with the </a:t>
            </a:r>
            <a:r>
              <a:rPr lang="en-US" altLang="en-US" dirty="0" smtClean="0">
                <a:solidFill>
                  <a:srgbClr val="C00000"/>
                </a:solidFill>
              </a:rPr>
              <a:t>benefits of pragmatic, focused regulation</a:t>
            </a:r>
            <a:r>
              <a:rPr lang="en-US" altLang="en-US" dirty="0" smtClean="0"/>
              <a:t>. An over-focus on regulation may well stifle economic growth, whilst a failure to regulate has significant societal costs.</a:t>
            </a:r>
          </a:p>
          <a:p>
            <a:r>
              <a:rPr lang="en-US" altLang="en-US" dirty="0" smtClean="0"/>
              <a:t>activities supports both the </a:t>
            </a:r>
            <a:r>
              <a:rPr lang="en-US" altLang="en-US" dirty="0" smtClean="0">
                <a:solidFill>
                  <a:srgbClr val="C00000"/>
                </a:solidFill>
              </a:rPr>
              <a:t>‘lock out’ of unsafe and inferior imports</a:t>
            </a:r>
            <a:r>
              <a:rPr lang="en-US" altLang="en-US" dirty="0" smtClean="0"/>
              <a:t> and the </a:t>
            </a:r>
            <a:r>
              <a:rPr lang="en-US" altLang="en-US" dirty="0" smtClean="0">
                <a:solidFill>
                  <a:srgbClr val="C00000"/>
                </a:solidFill>
              </a:rPr>
              <a:t>‘lock in’ of access to increasingly demanding export markets</a:t>
            </a:r>
            <a:r>
              <a:rPr lang="en-US" altLang="en-US" dirty="0" smtClean="0"/>
              <a:t> will also receive attention.</a:t>
            </a:r>
          </a:p>
          <a:p>
            <a:r>
              <a:rPr lang="en-US" altLang="en-US" b="1" dirty="0" smtClean="0">
                <a:solidFill>
                  <a:srgbClr val="C00000"/>
                </a:solidFill>
              </a:rPr>
              <a:t>Risk Base Approach</a:t>
            </a:r>
          </a:p>
          <a:p>
            <a:endParaRPr lang="en-ZA" dirty="0"/>
          </a:p>
        </p:txBody>
      </p:sp>
      <p:sp>
        <p:nvSpPr>
          <p:cNvPr id="4" name="Slide Number Placeholder 3"/>
          <p:cNvSpPr>
            <a:spLocks noGrp="1"/>
          </p:cNvSpPr>
          <p:nvPr>
            <p:ph type="sldNum" sz="quarter" idx="10"/>
          </p:nvPr>
        </p:nvSpPr>
        <p:spPr/>
        <p:txBody>
          <a:bodyPr/>
          <a:lstStyle/>
          <a:p>
            <a:fld id="{543808A1-41E4-4839-9B24-F4D77E2F76A8}" type="slidenum">
              <a:rPr lang="en-ZA" smtClean="0"/>
              <a:t>8</a:t>
            </a:fld>
            <a:endParaRPr lang="en-ZA"/>
          </a:p>
        </p:txBody>
      </p:sp>
    </p:spTree>
    <p:extLst>
      <p:ext uri="{BB962C8B-B14F-4D97-AF65-F5344CB8AC3E}">
        <p14:creationId xmlns:p14="http://schemas.microsoft.com/office/powerpoint/2010/main" val="3145159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Risk categories are defined as high, medium and low risk. The risk based model is based on evaluating the risk according to the three main variables; country risk, company risk and product risk. The risk rating is a cumulative value of the total risk of product, company and country. It is historically evident that the majority of CMM regulated goods are imported from Asia with the highest risk attached to it. Another potential area that needs to be addressed is the risk of the clearing and/or forwarding agent. CMM considers the historical trend of non-compliances and takes into account any notifications from Customs on unscrupulous agents.</a:t>
            </a:r>
          </a:p>
          <a:p>
            <a:r>
              <a:rPr lang="en-ZA" sz="1200" kern="1200" dirty="0" smtClean="0">
                <a:solidFill>
                  <a:schemeClr val="tx1"/>
                </a:solidFill>
                <a:effectLst/>
                <a:latin typeface="+mn-lt"/>
                <a:ea typeface="+mn-ea"/>
                <a:cs typeface="+mn-cs"/>
              </a:rPr>
              <a:t>Risk Matrix  </a:t>
            </a:r>
          </a:p>
          <a:p>
            <a:r>
              <a:rPr lang="en-ZA" sz="1200" kern="1200" dirty="0" smtClean="0">
                <a:solidFill>
                  <a:schemeClr val="tx1"/>
                </a:solidFill>
                <a:effectLst/>
                <a:latin typeface="+mn-lt"/>
                <a:ea typeface="+mn-ea"/>
                <a:cs typeface="+mn-cs"/>
              </a:rPr>
              <a:t>A risk rating of 1 to 5 will be allocated to the product and the company as per above table. The final risk rating will be obtained by multiplying the company risk rating with the product risk rating (minimum score 1 and maximum score 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3808A1-41E4-4839-9B24-F4D77E2F76A8}" type="slidenum">
              <a:rPr lang="en-ZA" smtClean="0"/>
              <a:t>9</a:t>
            </a:fld>
            <a:endParaRPr lang="en-ZA"/>
          </a:p>
        </p:txBody>
      </p:sp>
    </p:spTree>
    <p:extLst>
      <p:ext uri="{BB962C8B-B14F-4D97-AF65-F5344CB8AC3E}">
        <p14:creationId xmlns:p14="http://schemas.microsoft.com/office/powerpoint/2010/main" val="2627422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600" dirty="0" smtClean="0"/>
              <a:t>There</a:t>
            </a:r>
            <a:r>
              <a:rPr lang="en-ZA" sz="1600" baseline="0" dirty="0" smtClean="0"/>
              <a:t> is an increasing awareness of the regulations around Plastic carrier Bags. Manufacturers and mainstream retailers and distributors are aware of the requirements with respect to the registration and thickness of plastic carrier and flat bags.</a:t>
            </a:r>
          </a:p>
          <a:p>
            <a:r>
              <a:rPr lang="en-ZA" sz="1600" baseline="0" dirty="0" smtClean="0"/>
              <a:t>Small overnight manufacturers are posing a challenge because they do not acquaint themselves with the regulations and requirements. They are also difficult to locate. Marking, No LOA and No conformity of production remains the biggest reasons </a:t>
            </a:r>
            <a:r>
              <a:rPr lang="en-ZA" sz="1600" baseline="0" smtClean="0"/>
              <a:t>for non-compliance. </a:t>
            </a:r>
            <a:endParaRPr lang="en-ZA" sz="1600" dirty="0"/>
          </a:p>
        </p:txBody>
      </p:sp>
      <p:sp>
        <p:nvSpPr>
          <p:cNvPr id="4" name="Slide Number Placeholder 3"/>
          <p:cNvSpPr>
            <a:spLocks noGrp="1"/>
          </p:cNvSpPr>
          <p:nvPr>
            <p:ph type="sldNum" sz="quarter" idx="10"/>
          </p:nvPr>
        </p:nvSpPr>
        <p:spPr/>
        <p:txBody>
          <a:bodyPr/>
          <a:lstStyle/>
          <a:p>
            <a:fld id="{543808A1-41E4-4839-9B24-F4D77E2F76A8}" type="slidenum">
              <a:rPr lang="en-ZA" smtClean="0"/>
              <a:t>13</a:t>
            </a:fld>
            <a:endParaRPr lang="en-ZA"/>
          </a:p>
        </p:txBody>
      </p:sp>
    </p:spTree>
    <p:extLst>
      <p:ext uri="{BB962C8B-B14F-4D97-AF65-F5344CB8AC3E}">
        <p14:creationId xmlns:p14="http://schemas.microsoft.com/office/powerpoint/2010/main" val="1888887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As can be seen the number of sanctions decreased</a:t>
            </a:r>
            <a:r>
              <a:rPr lang="en-ZA" baseline="0" dirty="0" smtClean="0"/>
              <a:t> and there are fewer manufacturers and importers not complying </a:t>
            </a:r>
            <a:r>
              <a:rPr lang="en-ZA" baseline="0" smtClean="0"/>
              <a:t>with the VC.</a:t>
            </a:r>
            <a:endParaRPr lang="en-ZA" dirty="0"/>
          </a:p>
        </p:txBody>
      </p:sp>
      <p:sp>
        <p:nvSpPr>
          <p:cNvPr id="4" name="Slide Number Placeholder 3"/>
          <p:cNvSpPr>
            <a:spLocks noGrp="1"/>
          </p:cNvSpPr>
          <p:nvPr>
            <p:ph type="sldNum" sz="quarter" idx="10"/>
          </p:nvPr>
        </p:nvSpPr>
        <p:spPr/>
        <p:txBody>
          <a:bodyPr/>
          <a:lstStyle/>
          <a:p>
            <a:fld id="{543808A1-41E4-4839-9B24-F4D77E2F76A8}" type="slidenum">
              <a:rPr lang="en-ZA" smtClean="0"/>
              <a:t>15</a:t>
            </a:fld>
            <a:endParaRPr lang="en-ZA"/>
          </a:p>
        </p:txBody>
      </p:sp>
    </p:spTree>
    <p:extLst>
      <p:ext uri="{BB962C8B-B14F-4D97-AF65-F5344CB8AC3E}">
        <p14:creationId xmlns:p14="http://schemas.microsoft.com/office/powerpoint/2010/main" val="3629697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43808A1-41E4-4839-9B24-F4D77E2F76A8}" type="slidenum">
              <a:rPr lang="en-ZA" smtClean="0"/>
              <a:t>16</a:t>
            </a:fld>
            <a:endParaRPr lang="en-ZA"/>
          </a:p>
        </p:txBody>
      </p:sp>
    </p:spTree>
    <p:extLst>
      <p:ext uri="{BB962C8B-B14F-4D97-AF65-F5344CB8AC3E}">
        <p14:creationId xmlns:p14="http://schemas.microsoft.com/office/powerpoint/2010/main" val="2730060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041F58-7DB9-429B-9FB4-395BC1E8D0E9}" type="datetime1">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829E0-E76E-8847-B20A-E80E1B01BA16}" type="slidenum">
              <a:rPr lang="en-US" smtClean="0"/>
              <a:t>‹#›</a:t>
            </a:fld>
            <a:endParaRPr lang="en-US"/>
          </a:p>
        </p:txBody>
      </p:sp>
    </p:spTree>
    <p:extLst>
      <p:ext uri="{BB962C8B-B14F-4D97-AF65-F5344CB8AC3E}">
        <p14:creationId xmlns:p14="http://schemas.microsoft.com/office/powerpoint/2010/main" val="2751924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E4F341-CC80-4AA0-86CD-AD1C68EF4620}" type="datetime1">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829E0-E76E-8847-B20A-E80E1B01BA16}" type="slidenum">
              <a:rPr lang="en-US" smtClean="0"/>
              <a:t>‹#›</a:t>
            </a:fld>
            <a:endParaRPr lang="en-US"/>
          </a:p>
        </p:txBody>
      </p:sp>
    </p:spTree>
    <p:extLst>
      <p:ext uri="{BB962C8B-B14F-4D97-AF65-F5344CB8AC3E}">
        <p14:creationId xmlns:p14="http://schemas.microsoft.com/office/powerpoint/2010/main" val="147502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FAEDE1-DC45-41E2-91EC-943A335FFC3D}" type="datetime1">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829E0-E76E-8847-B20A-E80E1B01BA16}" type="slidenum">
              <a:rPr lang="en-US" smtClean="0"/>
              <a:t>‹#›</a:t>
            </a:fld>
            <a:endParaRPr lang="en-US"/>
          </a:p>
        </p:txBody>
      </p:sp>
    </p:spTree>
    <p:extLst>
      <p:ext uri="{BB962C8B-B14F-4D97-AF65-F5344CB8AC3E}">
        <p14:creationId xmlns:p14="http://schemas.microsoft.com/office/powerpoint/2010/main" val="1965654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72AFC7-B7C1-4406-8F92-76882DD4B622}" type="datetime1">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829E0-E76E-8847-B20A-E80E1B01BA16}" type="slidenum">
              <a:rPr lang="en-US" smtClean="0"/>
              <a:t>‹#›</a:t>
            </a:fld>
            <a:endParaRPr lang="en-US"/>
          </a:p>
        </p:txBody>
      </p:sp>
    </p:spTree>
    <p:extLst>
      <p:ext uri="{BB962C8B-B14F-4D97-AF65-F5344CB8AC3E}">
        <p14:creationId xmlns:p14="http://schemas.microsoft.com/office/powerpoint/2010/main" val="1779992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DA3612-E5B8-4DA9-8212-7FF86C561422}" type="datetime1">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829E0-E76E-8847-B20A-E80E1B01BA16}" type="slidenum">
              <a:rPr lang="en-US" smtClean="0"/>
              <a:t>‹#›</a:t>
            </a:fld>
            <a:endParaRPr lang="en-US"/>
          </a:p>
        </p:txBody>
      </p:sp>
    </p:spTree>
    <p:extLst>
      <p:ext uri="{BB962C8B-B14F-4D97-AF65-F5344CB8AC3E}">
        <p14:creationId xmlns:p14="http://schemas.microsoft.com/office/powerpoint/2010/main" val="3920510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0B07FB-913A-483E-B0EE-AA02F9176A81}" type="datetime1">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829E0-E76E-8847-B20A-E80E1B01BA16}" type="slidenum">
              <a:rPr lang="en-US" smtClean="0"/>
              <a:t>‹#›</a:t>
            </a:fld>
            <a:endParaRPr lang="en-US"/>
          </a:p>
        </p:txBody>
      </p:sp>
    </p:spTree>
    <p:extLst>
      <p:ext uri="{BB962C8B-B14F-4D97-AF65-F5344CB8AC3E}">
        <p14:creationId xmlns:p14="http://schemas.microsoft.com/office/powerpoint/2010/main" val="3883315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132F37-4E75-42D7-B302-F490F576757E}" type="datetime1">
              <a:rPr lang="en-US" smtClean="0"/>
              <a:t>11/27/2019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3829E0-E76E-8847-B20A-E80E1B01BA16}" type="slidenum">
              <a:rPr lang="en-US" smtClean="0"/>
              <a:t>‹#›</a:t>
            </a:fld>
            <a:endParaRPr lang="en-US"/>
          </a:p>
        </p:txBody>
      </p:sp>
    </p:spTree>
    <p:extLst>
      <p:ext uri="{BB962C8B-B14F-4D97-AF65-F5344CB8AC3E}">
        <p14:creationId xmlns:p14="http://schemas.microsoft.com/office/powerpoint/2010/main" val="4052670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7E406F-28C4-441F-AC0C-F06ADB11FD89}" type="datetime1">
              <a:rPr lang="en-US" smtClean="0"/>
              <a:t>11/27/2019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3829E0-E76E-8847-B20A-E80E1B01BA16}" type="slidenum">
              <a:rPr lang="en-US" smtClean="0"/>
              <a:t>‹#›</a:t>
            </a:fld>
            <a:endParaRPr lang="en-US"/>
          </a:p>
        </p:txBody>
      </p:sp>
    </p:spTree>
    <p:extLst>
      <p:ext uri="{BB962C8B-B14F-4D97-AF65-F5344CB8AC3E}">
        <p14:creationId xmlns:p14="http://schemas.microsoft.com/office/powerpoint/2010/main" val="1847395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37F4C-1062-424A-8FB6-EE85824F4CFD}" type="datetime1">
              <a:rPr lang="en-US" smtClean="0"/>
              <a:t>11/27/2019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3829E0-E76E-8847-B20A-E80E1B01BA16}" type="slidenum">
              <a:rPr lang="en-US" smtClean="0"/>
              <a:t>‹#›</a:t>
            </a:fld>
            <a:endParaRPr lang="en-US"/>
          </a:p>
        </p:txBody>
      </p:sp>
    </p:spTree>
    <p:extLst>
      <p:ext uri="{BB962C8B-B14F-4D97-AF65-F5344CB8AC3E}">
        <p14:creationId xmlns:p14="http://schemas.microsoft.com/office/powerpoint/2010/main" val="4056308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5F8375-628D-4608-802C-54C810A14938}" type="datetime1">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829E0-E76E-8847-B20A-E80E1B01BA16}" type="slidenum">
              <a:rPr lang="en-US" smtClean="0"/>
              <a:t>‹#›</a:t>
            </a:fld>
            <a:endParaRPr lang="en-US"/>
          </a:p>
        </p:txBody>
      </p:sp>
    </p:spTree>
    <p:extLst>
      <p:ext uri="{BB962C8B-B14F-4D97-AF65-F5344CB8AC3E}">
        <p14:creationId xmlns:p14="http://schemas.microsoft.com/office/powerpoint/2010/main" val="410154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C72B57-7519-4A1A-9393-C155C6990B01}" type="datetime1">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829E0-E76E-8847-B20A-E80E1B01BA16}" type="slidenum">
              <a:rPr lang="en-US" smtClean="0"/>
              <a:t>‹#›</a:t>
            </a:fld>
            <a:endParaRPr lang="en-US"/>
          </a:p>
        </p:txBody>
      </p:sp>
    </p:spTree>
    <p:extLst>
      <p:ext uri="{BB962C8B-B14F-4D97-AF65-F5344CB8AC3E}">
        <p14:creationId xmlns:p14="http://schemas.microsoft.com/office/powerpoint/2010/main" val="3439785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77C04-6B8B-4BA3-9782-687E4179DD7B}" type="datetime1">
              <a:rPr lang="en-US" smtClean="0"/>
              <a:t>11/27/2019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829E0-E76E-8847-B20A-E80E1B01BA16}" type="slidenum">
              <a:rPr lang="en-US" smtClean="0"/>
              <a:t>‹#›</a:t>
            </a:fld>
            <a:endParaRPr lang="en-US"/>
          </a:p>
        </p:txBody>
      </p:sp>
    </p:spTree>
    <p:extLst>
      <p:ext uri="{BB962C8B-B14F-4D97-AF65-F5344CB8AC3E}">
        <p14:creationId xmlns:p14="http://schemas.microsoft.com/office/powerpoint/2010/main" val="4240557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png"/><Relationship Id="rId7"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www.google.co.za/imgres?imgurl=http://www.thedti.gov.za/images/group_nrcs.gif&amp;imgrefurl=http://www.thedti.gov.za/thedti/nrcs.htm&amp;usg=__ZwAzUUr0yoigx_1GgXgPt7neHXU=&amp;h=61&amp;w=232&amp;sz=9&amp;hl=af&amp;start=1&amp;itbs=1&amp;tbnid=BMISzgnbxaDbdM:&amp;tbnh=29&amp;tbnw=109&amp;prev=/images?q=National+Regulator+for+compulsory+specifications+loga&amp;hl=af&amp;sa=G&amp;gbv=2&amp;tbs=isch:1" TargetMode="External"/><Relationship Id="rId5" Type="http://schemas.openxmlformats.org/officeDocument/2006/relationships/image" Target="../media/image4.jpeg"/><Relationship Id="rId4" Type="http://schemas.openxmlformats.org/officeDocument/2006/relationships/hyperlink" Target="http://www.sanas.co.za/index.ph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8701" y="2926757"/>
            <a:ext cx="6400800" cy="1752600"/>
          </a:xfrm>
        </p:spPr>
        <p:txBody>
          <a:bodyPr>
            <a:noAutofit/>
          </a:bodyPr>
          <a:lstStyle/>
          <a:p>
            <a:r>
              <a:rPr lang="en-US" sz="8000" dirty="0" smtClean="0">
                <a:solidFill>
                  <a:srgbClr val="044D14"/>
                </a:solidFill>
                <a:latin typeface="Arial"/>
                <a:cs typeface="Arial"/>
              </a:rPr>
              <a:t>NRCS </a:t>
            </a:r>
          </a:p>
          <a:p>
            <a:r>
              <a:rPr lang="en-US" sz="2400" dirty="0" smtClean="0">
                <a:solidFill>
                  <a:srgbClr val="044D14"/>
                </a:solidFill>
                <a:latin typeface="Arial"/>
                <a:cs typeface="Arial"/>
              </a:rPr>
              <a:t> </a:t>
            </a:r>
            <a:endParaRPr lang="en-US" sz="2400" dirty="0">
              <a:solidFill>
                <a:srgbClr val="044D14"/>
              </a:solidFill>
              <a:latin typeface="Arial"/>
              <a:cs typeface="Arial"/>
            </a:endParaRPr>
          </a:p>
        </p:txBody>
      </p:sp>
      <p:sp>
        <p:nvSpPr>
          <p:cNvPr id="2" name="Rectangle 1"/>
          <p:cNvSpPr/>
          <p:nvPr/>
        </p:nvSpPr>
        <p:spPr>
          <a:xfrm>
            <a:off x="4020017" y="4581150"/>
            <a:ext cx="5142755" cy="1077218"/>
          </a:xfrm>
          <a:prstGeom prst="rect">
            <a:avLst/>
          </a:prstGeom>
        </p:spPr>
        <p:txBody>
          <a:bodyPr wrap="none">
            <a:spAutoFit/>
          </a:bodyPr>
          <a:lstStyle/>
          <a:p>
            <a:r>
              <a:rPr lang="en-US" b="1" dirty="0" smtClean="0">
                <a:solidFill>
                  <a:srgbClr val="044D14"/>
                </a:solidFill>
                <a:latin typeface="Arial"/>
                <a:cs typeface="Arial"/>
              </a:rPr>
              <a:t>Mr. </a:t>
            </a:r>
            <a:r>
              <a:rPr lang="en-US" b="1" dirty="0">
                <a:solidFill>
                  <a:srgbClr val="044D14"/>
                </a:solidFill>
                <a:latin typeface="Arial"/>
                <a:cs typeface="Arial"/>
              </a:rPr>
              <a:t>Thomas </a:t>
            </a:r>
            <a:r>
              <a:rPr lang="en-US" b="1" dirty="0" smtClean="0">
                <a:solidFill>
                  <a:srgbClr val="044D14"/>
                </a:solidFill>
                <a:latin typeface="Arial"/>
                <a:cs typeface="Arial"/>
              </a:rPr>
              <a:t>Madzivhe</a:t>
            </a:r>
          </a:p>
          <a:p>
            <a:r>
              <a:rPr lang="en-US" sz="1600" dirty="0">
                <a:solidFill>
                  <a:srgbClr val="044D14"/>
                </a:solidFill>
                <a:latin typeface="Arial"/>
                <a:cs typeface="Arial"/>
              </a:rPr>
              <a:t>General Manager: Chemical, Mechanical &amp; Materials</a:t>
            </a:r>
            <a:endParaRPr lang="en-ZA" sz="1600" dirty="0">
              <a:solidFill>
                <a:srgbClr val="044D14"/>
              </a:solidFill>
              <a:latin typeface="Arial"/>
              <a:cs typeface="Arial"/>
            </a:endParaRPr>
          </a:p>
          <a:p>
            <a:r>
              <a:rPr lang="en-US" sz="1400" i="1" dirty="0" smtClean="0">
                <a:latin typeface="Comic Sans MS" panose="030F0702030302020204" pitchFamily="66" charset="0"/>
              </a:rPr>
              <a:t>MM </a:t>
            </a:r>
            <a:r>
              <a:rPr lang="en-US" sz="1400" i="1" dirty="0">
                <a:latin typeface="Comic Sans MS" panose="030F0702030302020204" pitchFamily="66" charset="0"/>
              </a:rPr>
              <a:t>(Wits), EDP (SBL-</a:t>
            </a:r>
            <a:r>
              <a:rPr lang="en-US" sz="1400" i="1" dirty="0" err="1">
                <a:latin typeface="Comic Sans MS" panose="030F0702030302020204" pitchFamily="66" charset="0"/>
              </a:rPr>
              <a:t>Unisa</a:t>
            </a:r>
            <a:r>
              <a:rPr lang="en-US" sz="1400" i="1" dirty="0">
                <a:latin typeface="Comic Sans MS" panose="030F0702030302020204" pitchFamily="66" charset="0"/>
              </a:rPr>
              <a:t>), ND &amp; B. Tech Enviro H (TUT)</a:t>
            </a:r>
            <a:endParaRPr lang="en-ZA" sz="1400" i="1" dirty="0">
              <a:latin typeface="Comic Sans MS" panose="030F0702030302020204" pitchFamily="66" charset="0"/>
            </a:endParaRPr>
          </a:p>
          <a:p>
            <a:endParaRPr lang="en-US" sz="1600" dirty="0">
              <a:solidFill>
                <a:srgbClr val="044D14"/>
              </a:solidFill>
              <a:latin typeface="Arial"/>
              <a:cs typeface="Arial"/>
            </a:endParaRPr>
          </a:p>
        </p:txBody>
      </p:sp>
    </p:spTree>
    <p:extLst>
      <p:ext uri="{BB962C8B-B14F-4D97-AF65-F5344CB8AC3E}">
        <p14:creationId xmlns:p14="http://schemas.microsoft.com/office/powerpoint/2010/main" val="1803132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smtClean="0">
                <a:solidFill>
                  <a:srgbClr val="044D14"/>
                </a:solidFill>
              </a:rPr>
              <a:t>Compulsory Specification</a:t>
            </a:r>
            <a:endParaRPr lang="en-US" sz="3300" dirty="0">
              <a:solidFill>
                <a:srgbClr val="044D14"/>
              </a:solidFill>
            </a:endParaRPr>
          </a:p>
        </p:txBody>
      </p:sp>
      <p:sp>
        <p:nvSpPr>
          <p:cNvPr id="3" name="Content Placeholder 2"/>
          <p:cNvSpPr>
            <a:spLocks noGrp="1"/>
          </p:cNvSpPr>
          <p:nvPr>
            <p:ph idx="1"/>
          </p:nvPr>
        </p:nvSpPr>
        <p:spPr>
          <a:xfrm>
            <a:off x="457200" y="1600200"/>
            <a:ext cx="8229600" cy="3958765"/>
          </a:xfrm>
        </p:spPr>
        <p:txBody>
          <a:bodyPr>
            <a:normAutofit fontScale="92500" lnSpcReduction="20000"/>
          </a:bodyPr>
          <a:lstStyle/>
          <a:p>
            <a:pPr marL="457200" indent="-457200">
              <a:buFont typeface="+mj-lt"/>
              <a:buAutoNum type="arabicPeriod"/>
              <a:defRPr/>
            </a:pPr>
            <a:r>
              <a:rPr lang="en-ZA" sz="2000" b="1" dirty="0" smtClean="0"/>
              <a:t>Scope</a:t>
            </a:r>
          </a:p>
          <a:p>
            <a:pPr marL="0" indent="0">
              <a:buNone/>
              <a:defRPr/>
            </a:pPr>
            <a:endParaRPr lang="en-ZA" sz="2000" b="1" dirty="0" smtClean="0"/>
          </a:p>
          <a:p>
            <a:pPr marL="0" indent="0" algn="just">
              <a:lnSpc>
                <a:spcPct val="150000"/>
              </a:lnSpc>
              <a:buNone/>
              <a:defRPr/>
            </a:pPr>
            <a:r>
              <a:rPr lang="en-ZA" sz="2000" dirty="0" smtClean="0"/>
              <a:t>1.1 	</a:t>
            </a:r>
            <a:r>
              <a:rPr lang="en-US" sz="2000" dirty="0" smtClean="0"/>
              <a:t>This compulsory specification covers the requirements for </a:t>
            </a:r>
            <a:r>
              <a:rPr lang="en-US" sz="2000" b="1" dirty="0" smtClean="0"/>
              <a:t>plastic carrier bags and flat bags </a:t>
            </a:r>
            <a:r>
              <a:rPr lang="en-US" sz="2000" dirty="0" smtClean="0"/>
              <a:t>that are made from virgin </a:t>
            </a:r>
            <a:r>
              <a:rPr lang="en-US" sz="2000" b="1" dirty="0" smtClean="0"/>
              <a:t>thermoplastics material </a:t>
            </a:r>
            <a:r>
              <a:rPr lang="en-US" sz="2000" dirty="0" smtClean="0"/>
              <a:t>or any percentage of </a:t>
            </a:r>
            <a:r>
              <a:rPr lang="en-US" sz="2000" b="1" dirty="0" smtClean="0"/>
              <a:t>recycled thermoplastics or filler materials</a:t>
            </a:r>
            <a:r>
              <a:rPr lang="en-US" sz="2000" dirty="0" smtClean="0"/>
              <a:t> that are intended for use to carry products from a point of sale to use.</a:t>
            </a:r>
          </a:p>
          <a:p>
            <a:pPr marL="0" indent="0">
              <a:lnSpc>
                <a:spcPct val="150000"/>
              </a:lnSpc>
              <a:buNone/>
              <a:defRPr/>
            </a:pPr>
            <a:endParaRPr lang="en-US" sz="2000" dirty="0" smtClean="0"/>
          </a:p>
          <a:p>
            <a:pPr marL="0" indent="0">
              <a:lnSpc>
                <a:spcPct val="150000"/>
              </a:lnSpc>
              <a:buNone/>
              <a:defRPr/>
            </a:pPr>
            <a:r>
              <a:rPr lang="en-US" sz="2000" dirty="0" smtClean="0"/>
              <a:t>1.2	Excluded:</a:t>
            </a:r>
          </a:p>
          <a:p>
            <a:pPr marL="0" indent="0">
              <a:lnSpc>
                <a:spcPct val="150000"/>
              </a:lnSpc>
              <a:buNone/>
              <a:defRPr/>
            </a:pPr>
            <a:r>
              <a:rPr lang="en-US" sz="2000" dirty="0"/>
              <a:t>	</a:t>
            </a:r>
            <a:r>
              <a:rPr lang="en-US" sz="2000" dirty="0" smtClean="0"/>
              <a:t>- refuse </a:t>
            </a:r>
            <a:r>
              <a:rPr lang="en-US" sz="2000" dirty="0"/>
              <a:t>bags, barrier bags, bin liners, household plastic bags, zip lock bags or carrier bags made from materials other than those specified in paragraph 1.1.</a:t>
            </a:r>
            <a:endParaRPr lang="en-ZA" sz="2000" dirty="0"/>
          </a:p>
          <a:p>
            <a:endParaRPr lang="en-US" sz="2000" dirty="0">
              <a:solidFill>
                <a:srgbClr val="044D14"/>
              </a:solidFill>
            </a:endParaRPr>
          </a:p>
        </p:txBody>
      </p:sp>
      <p:sp>
        <p:nvSpPr>
          <p:cNvPr id="4" name="Slide Number Placeholder 3"/>
          <p:cNvSpPr>
            <a:spLocks noGrp="1"/>
          </p:cNvSpPr>
          <p:nvPr>
            <p:ph type="sldNum" sz="quarter" idx="12"/>
          </p:nvPr>
        </p:nvSpPr>
        <p:spPr/>
        <p:txBody>
          <a:bodyPr/>
          <a:lstStyle/>
          <a:p>
            <a:fld id="{973829E0-E76E-8847-B20A-E80E1B01BA16}" type="slidenum">
              <a:rPr lang="en-US" smtClean="0"/>
              <a:t>10</a:t>
            </a:fld>
            <a:endParaRPr lang="en-US"/>
          </a:p>
        </p:txBody>
      </p:sp>
    </p:spTree>
    <p:extLst>
      <p:ext uri="{BB962C8B-B14F-4D97-AF65-F5344CB8AC3E}">
        <p14:creationId xmlns:p14="http://schemas.microsoft.com/office/powerpoint/2010/main" val="1805113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smtClean="0">
                <a:solidFill>
                  <a:srgbClr val="044D14"/>
                </a:solidFill>
              </a:rPr>
              <a:t>Amendments to VC</a:t>
            </a:r>
            <a:endParaRPr lang="en-US" sz="3300" dirty="0">
              <a:solidFill>
                <a:srgbClr val="044D14"/>
              </a:solidFill>
            </a:endParaRPr>
          </a:p>
        </p:txBody>
      </p:sp>
      <p:sp>
        <p:nvSpPr>
          <p:cNvPr id="3" name="Content Placeholder 2"/>
          <p:cNvSpPr>
            <a:spLocks noGrp="1"/>
          </p:cNvSpPr>
          <p:nvPr>
            <p:ph idx="1"/>
          </p:nvPr>
        </p:nvSpPr>
        <p:spPr>
          <a:xfrm>
            <a:off x="457200" y="1600200"/>
            <a:ext cx="8229600" cy="3958765"/>
          </a:xfrm>
        </p:spPr>
        <p:txBody>
          <a:bodyPr>
            <a:normAutofit fontScale="85000" lnSpcReduction="20000"/>
          </a:bodyPr>
          <a:lstStyle/>
          <a:p>
            <a:pPr marL="57150" indent="0">
              <a:buFontTx/>
              <a:buAutoNum type="arabicPeriod"/>
            </a:pPr>
            <a:r>
              <a:rPr lang="en-US" altLang="en-US" sz="2000" dirty="0"/>
              <a:t>New type classification ( 4 new types)</a:t>
            </a:r>
          </a:p>
          <a:p>
            <a:pPr marL="476250" lvl="1" indent="0">
              <a:buFontTx/>
              <a:buNone/>
            </a:pPr>
            <a:r>
              <a:rPr lang="en-US" altLang="en-US" sz="2000" dirty="0"/>
              <a:t>a) type A: carrier bags or flat bags made from </a:t>
            </a:r>
            <a:r>
              <a:rPr lang="en-US" altLang="en-US" sz="2000" b="1" dirty="0"/>
              <a:t>petrochemical or renewable (organic)  biomass resources (bioplastics)</a:t>
            </a:r>
            <a:r>
              <a:rPr lang="en-US" altLang="en-US" sz="2000" dirty="0"/>
              <a:t> </a:t>
            </a:r>
            <a:r>
              <a:rPr lang="en-US" altLang="en-US" sz="2000" b="1" dirty="0"/>
              <a:t>thermoplastic film</a:t>
            </a:r>
            <a:r>
              <a:rPr lang="en-US" altLang="en-US" sz="2000" dirty="0"/>
              <a:t>,</a:t>
            </a:r>
          </a:p>
          <a:p>
            <a:pPr lvl="2">
              <a:buFont typeface="Wingdings" panose="05000000000000000000" pitchFamily="2" charset="2"/>
              <a:buChar char="Ø"/>
            </a:pPr>
            <a:r>
              <a:rPr lang="en-US" altLang="en-US" sz="2000" dirty="0"/>
              <a:t>type A.1 : 100% virgin material</a:t>
            </a:r>
          </a:p>
          <a:p>
            <a:pPr lvl="2">
              <a:buFont typeface="Wingdings" panose="05000000000000000000" pitchFamily="2" charset="2"/>
              <a:buChar char="Ø"/>
            </a:pPr>
            <a:r>
              <a:rPr lang="en-US" altLang="en-US" sz="2000" dirty="0"/>
              <a:t>type A.2 : containing post-consumer recycled material</a:t>
            </a:r>
          </a:p>
          <a:p>
            <a:pPr marL="476250" lvl="1" indent="0">
              <a:buFontTx/>
              <a:buNone/>
            </a:pPr>
            <a:endParaRPr lang="en-US" altLang="en-US" sz="2000" dirty="0"/>
          </a:p>
          <a:p>
            <a:pPr marL="476250" lvl="1" indent="0">
              <a:buFontTx/>
              <a:buNone/>
            </a:pPr>
            <a:r>
              <a:rPr lang="en-US" altLang="en-US" sz="2000" dirty="0"/>
              <a:t>b) type B carrier bags or flat bags made from </a:t>
            </a:r>
            <a:r>
              <a:rPr lang="en-US" altLang="en-US" sz="2000" b="1" dirty="0"/>
              <a:t>biodegradable or compostable and or </a:t>
            </a:r>
            <a:r>
              <a:rPr lang="en-US" altLang="en-US" sz="2000" b="1" dirty="0" err="1"/>
              <a:t>oxo</a:t>
            </a:r>
            <a:r>
              <a:rPr lang="en-US" altLang="en-US" sz="2000" b="1" dirty="0"/>
              <a:t>-biodegradable material </a:t>
            </a:r>
            <a:r>
              <a:rPr lang="en-US" altLang="en-US" sz="2000" dirty="0"/>
              <a:t>or  a combination of any of these materials:</a:t>
            </a:r>
          </a:p>
          <a:p>
            <a:pPr lvl="2">
              <a:buFont typeface="Wingdings" panose="05000000000000000000" pitchFamily="2" charset="2"/>
              <a:buChar char="Ø"/>
            </a:pPr>
            <a:r>
              <a:rPr lang="en-US" altLang="en-US" sz="2000" dirty="0"/>
              <a:t>type B.1 :100% virgin material</a:t>
            </a:r>
          </a:p>
          <a:p>
            <a:pPr lvl="2">
              <a:buFont typeface="Wingdings" panose="05000000000000000000" pitchFamily="2" charset="2"/>
              <a:buChar char="Ø"/>
            </a:pPr>
            <a:r>
              <a:rPr lang="en-US" altLang="en-US" sz="2000" dirty="0"/>
              <a:t>type B.2 : containing post-consumer recycled material</a:t>
            </a:r>
          </a:p>
          <a:p>
            <a:pPr marL="476250" lvl="1" indent="0">
              <a:buFontTx/>
              <a:buNone/>
            </a:pPr>
            <a:endParaRPr lang="en-US" altLang="en-US" sz="2000" dirty="0"/>
          </a:p>
          <a:p>
            <a:pPr marL="57150" indent="0">
              <a:buFontTx/>
              <a:buAutoNum type="arabicPeriod"/>
            </a:pPr>
            <a:r>
              <a:rPr lang="en-US" altLang="en-US" sz="2000" dirty="0"/>
              <a:t>Limit use of Calcium Carbonate fillers in plastic bag films (</a:t>
            </a:r>
            <a:r>
              <a:rPr lang="en-ZA" altLang="en-US" sz="2000" dirty="0"/>
              <a:t>the specific gravity (density) of the material shall not exceed one, in the case of density 1kg/m³.</a:t>
            </a:r>
          </a:p>
          <a:p>
            <a:pPr marL="57150" indent="0">
              <a:buFontTx/>
              <a:buAutoNum type="arabicPeriod"/>
            </a:pPr>
            <a:endParaRPr lang="en-ZA" altLang="en-US" sz="2000" dirty="0"/>
          </a:p>
          <a:p>
            <a:pPr marL="57150" indent="0">
              <a:buFontTx/>
              <a:buAutoNum type="arabicPeriod"/>
            </a:pPr>
            <a:r>
              <a:rPr lang="en-US" altLang="en-US" sz="2000" dirty="0"/>
              <a:t>Increase  minimum thickness to </a:t>
            </a:r>
            <a:r>
              <a:rPr lang="en-ZA" altLang="en-US" sz="2000" dirty="0"/>
              <a:t>not less than 30 </a:t>
            </a:r>
            <a:r>
              <a:rPr lang="en-ZA" altLang="en-US" sz="2000" dirty="0" err="1"/>
              <a:t>μm</a:t>
            </a:r>
            <a:r>
              <a:rPr lang="en-ZA" altLang="en-US" sz="2000" dirty="0"/>
              <a:t>.</a:t>
            </a:r>
          </a:p>
          <a:p>
            <a:endParaRPr lang="en-US" dirty="0">
              <a:solidFill>
                <a:srgbClr val="044D14"/>
              </a:solidFill>
            </a:endParaRPr>
          </a:p>
        </p:txBody>
      </p:sp>
      <p:sp>
        <p:nvSpPr>
          <p:cNvPr id="4" name="Slide Number Placeholder 3"/>
          <p:cNvSpPr>
            <a:spLocks noGrp="1"/>
          </p:cNvSpPr>
          <p:nvPr>
            <p:ph type="sldNum" sz="quarter" idx="12"/>
          </p:nvPr>
        </p:nvSpPr>
        <p:spPr/>
        <p:txBody>
          <a:bodyPr/>
          <a:lstStyle/>
          <a:p>
            <a:fld id="{973829E0-E76E-8847-B20A-E80E1B01BA16}" type="slidenum">
              <a:rPr lang="en-US" smtClean="0"/>
              <a:t>11</a:t>
            </a:fld>
            <a:endParaRPr lang="en-US"/>
          </a:p>
        </p:txBody>
      </p:sp>
    </p:spTree>
    <p:extLst>
      <p:ext uri="{BB962C8B-B14F-4D97-AF65-F5344CB8AC3E}">
        <p14:creationId xmlns:p14="http://schemas.microsoft.com/office/powerpoint/2010/main" val="3916954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smtClean="0">
                <a:solidFill>
                  <a:srgbClr val="044D14"/>
                </a:solidFill>
              </a:rPr>
              <a:t>Amendments to VC </a:t>
            </a:r>
            <a:r>
              <a:rPr lang="en-US" sz="1600" dirty="0" smtClean="0">
                <a:solidFill>
                  <a:srgbClr val="044D14"/>
                </a:solidFill>
              </a:rPr>
              <a:t>continued…</a:t>
            </a:r>
            <a:endParaRPr lang="en-US" sz="1600" dirty="0">
              <a:solidFill>
                <a:srgbClr val="044D14"/>
              </a:solidFill>
            </a:endParaRPr>
          </a:p>
        </p:txBody>
      </p:sp>
      <p:sp>
        <p:nvSpPr>
          <p:cNvPr id="3" name="Content Placeholder 2"/>
          <p:cNvSpPr>
            <a:spLocks noGrp="1"/>
          </p:cNvSpPr>
          <p:nvPr>
            <p:ph idx="1"/>
          </p:nvPr>
        </p:nvSpPr>
        <p:spPr>
          <a:xfrm>
            <a:off x="457200" y="1600200"/>
            <a:ext cx="8229600" cy="3958765"/>
          </a:xfrm>
        </p:spPr>
        <p:txBody>
          <a:bodyPr>
            <a:normAutofit fontScale="55000" lnSpcReduction="20000"/>
          </a:bodyPr>
          <a:lstStyle/>
          <a:p>
            <a:pPr marL="0" indent="0">
              <a:buFontTx/>
              <a:buNone/>
              <a:defRPr/>
            </a:pPr>
            <a:r>
              <a:rPr lang="en-US" dirty="0"/>
              <a:t>4. Additional marking requirements:</a:t>
            </a:r>
          </a:p>
          <a:p>
            <a:pPr marL="0" indent="0">
              <a:buFontTx/>
              <a:buNone/>
              <a:defRPr/>
            </a:pPr>
            <a:endParaRPr lang="en-ZA" dirty="0"/>
          </a:p>
          <a:p>
            <a:pPr algn="just">
              <a:lnSpc>
                <a:spcPct val="150000"/>
              </a:lnSpc>
              <a:buFontTx/>
              <a:buAutoNum type="alphaLcParenR"/>
              <a:defRPr/>
            </a:pPr>
            <a:r>
              <a:rPr lang="en-ZA" dirty="0"/>
              <a:t>Regulate the  use of self-declared environmental claims, including statements, symbols and graphics on plastic to prevent deceptive marketing or false claims of </a:t>
            </a:r>
            <a:r>
              <a:rPr lang="en-ZA" dirty="0" err="1" smtClean="0"/>
              <a:t>compostability</a:t>
            </a:r>
            <a:r>
              <a:rPr lang="en-ZA" dirty="0" smtClean="0"/>
              <a:t>, biodegradability  </a:t>
            </a:r>
            <a:r>
              <a:rPr lang="en-ZA" dirty="0"/>
              <a:t>or use of bio-based film composition materials-  SANS 14021, </a:t>
            </a:r>
            <a:r>
              <a:rPr lang="en-ZA" i="1" dirty="0"/>
              <a:t>environmental labels and declarations — self-declared environmental claims (Type II environmental labelling</a:t>
            </a:r>
          </a:p>
          <a:p>
            <a:pPr algn="just">
              <a:lnSpc>
                <a:spcPct val="150000"/>
              </a:lnSpc>
              <a:buFontTx/>
              <a:buAutoNum type="alphaLcParenR"/>
              <a:defRPr/>
            </a:pPr>
            <a:r>
              <a:rPr lang="en-ZA" dirty="0"/>
              <a:t>Polymer identification code;</a:t>
            </a:r>
          </a:p>
          <a:p>
            <a:pPr algn="just">
              <a:lnSpc>
                <a:spcPct val="150000"/>
              </a:lnSpc>
              <a:buFontTx/>
              <a:buAutoNum type="alphaLcParenR"/>
              <a:defRPr/>
            </a:pPr>
            <a:r>
              <a:rPr lang="en-ZA" dirty="0"/>
              <a:t>the type of bag (Type A or B ) classification; and </a:t>
            </a:r>
          </a:p>
          <a:p>
            <a:pPr algn="just">
              <a:lnSpc>
                <a:spcPct val="150000"/>
              </a:lnSpc>
              <a:buFontTx/>
              <a:buAutoNum type="alphaLcParenR"/>
              <a:defRPr/>
            </a:pPr>
            <a:r>
              <a:rPr lang="en-ZA" dirty="0"/>
              <a:t>specific end of life disposal information for the type of bag.</a:t>
            </a:r>
          </a:p>
          <a:p>
            <a:endParaRPr lang="en-US" dirty="0">
              <a:solidFill>
                <a:srgbClr val="044D14"/>
              </a:solidFill>
            </a:endParaRPr>
          </a:p>
        </p:txBody>
      </p:sp>
      <p:sp>
        <p:nvSpPr>
          <p:cNvPr id="4" name="Slide Number Placeholder 3"/>
          <p:cNvSpPr>
            <a:spLocks noGrp="1"/>
          </p:cNvSpPr>
          <p:nvPr>
            <p:ph type="sldNum" sz="quarter" idx="12"/>
          </p:nvPr>
        </p:nvSpPr>
        <p:spPr/>
        <p:txBody>
          <a:bodyPr/>
          <a:lstStyle/>
          <a:p>
            <a:fld id="{973829E0-E76E-8847-B20A-E80E1B01BA16}" type="slidenum">
              <a:rPr lang="en-US" smtClean="0"/>
              <a:t>12</a:t>
            </a:fld>
            <a:endParaRPr lang="en-US"/>
          </a:p>
        </p:txBody>
      </p:sp>
    </p:spTree>
    <p:extLst>
      <p:ext uri="{BB962C8B-B14F-4D97-AF65-F5344CB8AC3E}">
        <p14:creationId xmlns:p14="http://schemas.microsoft.com/office/powerpoint/2010/main" val="1501293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smtClean="0">
                <a:solidFill>
                  <a:srgbClr val="044D14"/>
                </a:solidFill>
              </a:rPr>
              <a:t>Performance – Inspections </a:t>
            </a:r>
            <a:endParaRPr lang="en-US" sz="3300" dirty="0">
              <a:solidFill>
                <a:srgbClr val="044D14"/>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192496"/>
              </p:ext>
            </p:extLst>
          </p:nvPr>
        </p:nvGraphicFramePr>
        <p:xfrm>
          <a:off x="457200" y="1600200"/>
          <a:ext cx="8229600" cy="3959225"/>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3738282" y="1184701"/>
            <a:ext cx="1990165" cy="830997"/>
          </a:xfrm>
          <a:prstGeom prst="rect">
            <a:avLst/>
          </a:prstGeom>
          <a:noFill/>
        </p:spPr>
        <p:txBody>
          <a:bodyPr wrap="square" rtlCol="0">
            <a:spAutoFit/>
          </a:bodyPr>
          <a:lstStyle/>
          <a:p>
            <a:pPr algn="ctr"/>
            <a:r>
              <a:rPr lang="en-ZA" sz="1600" dirty="0" smtClean="0">
                <a:solidFill>
                  <a:srgbClr val="7030A0"/>
                </a:solidFill>
              </a:rPr>
              <a:t>2017 – 1496</a:t>
            </a:r>
          </a:p>
          <a:p>
            <a:pPr algn="ctr"/>
            <a:r>
              <a:rPr lang="en-ZA" sz="1600" dirty="0" smtClean="0">
                <a:solidFill>
                  <a:srgbClr val="7030A0"/>
                </a:solidFill>
              </a:rPr>
              <a:t>2018 – 1352</a:t>
            </a:r>
          </a:p>
          <a:p>
            <a:pPr algn="ctr"/>
            <a:r>
              <a:rPr lang="en-ZA" sz="1600" dirty="0" smtClean="0">
                <a:solidFill>
                  <a:srgbClr val="7030A0"/>
                </a:solidFill>
              </a:rPr>
              <a:t>2019 YTD - 806</a:t>
            </a:r>
            <a:endParaRPr lang="en-ZA" sz="1600" dirty="0">
              <a:solidFill>
                <a:srgbClr val="7030A0"/>
              </a:solidFill>
            </a:endParaRPr>
          </a:p>
        </p:txBody>
      </p:sp>
      <p:sp>
        <p:nvSpPr>
          <p:cNvPr id="3" name="Slide Number Placeholder 2"/>
          <p:cNvSpPr>
            <a:spLocks noGrp="1"/>
          </p:cNvSpPr>
          <p:nvPr>
            <p:ph type="sldNum" sz="quarter" idx="12"/>
          </p:nvPr>
        </p:nvSpPr>
        <p:spPr/>
        <p:txBody>
          <a:bodyPr/>
          <a:lstStyle/>
          <a:p>
            <a:fld id="{973829E0-E76E-8847-B20A-E80E1B01BA16}" type="slidenum">
              <a:rPr lang="en-US" smtClean="0"/>
              <a:t>13</a:t>
            </a:fld>
            <a:endParaRPr lang="en-US"/>
          </a:p>
        </p:txBody>
      </p:sp>
    </p:spTree>
    <p:extLst>
      <p:ext uri="{BB962C8B-B14F-4D97-AF65-F5344CB8AC3E}">
        <p14:creationId xmlns:p14="http://schemas.microsoft.com/office/powerpoint/2010/main" val="2349352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smtClean="0">
                <a:solidFill>
                  <a:srgbClr val="044D14"/>
                </a:solidFill>
              </a:rPr>
              <a:t>Compliant Bags</a:t>
            </a:r>
            <a:endParaRPr lang="en-US" sz="3300" dirty="0">
              <a:solidFill>
                <a:srgbClr val="044D14"/>
              </a:solidFill>
            </a:endParaRPr>
          </a:p>
        </p:txBody>
      </p:sp>
      <p:graphicFrame>
        <p:nvGraphicFramePr>
          <p:cNvPr id="4" name="Chart 3"/>
          <p:cNvGraphicFramePr>
            <a:graphicFrameLocks/>
          </p:cNvGraphicFramePr>
          <p:nvPr>
            <p:extLst>
              <p:ext uri="{D42A27DB-BD31-4B8C-83A1-F6EECF244321}">
                <p14:modId xmlns:p14="http://schemas.microsoft.com/office/powerpoint/2010/main" val="4175063652"/>
              </p:ext>
            </p:extLst>
          </p:nvPr>
        </p:nvGraphicFramePr>
        <p:xfrm>
          <a:off x="457200" y="1417638"/>
          <a:ext cx="8229600" cy="435115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973829E0-E76E-8847-B20A-E80E1B01BA16}" type="slidenum">
              <a:rPr lang="en-US" smtClean="0"/>
              <a:t>14</a:t>
            </a:fld>
            <a:endParaRPr lang="en-US"/>
          </a:p>
        </p:txBody>
      </p:sp>
    </p:spTree>
    <p:extLst>
      <p:ext uri="{BB962C8B-B14F-4D97-AF65-F5344CB8AC3E}">
        <p14:creationId xmlns:p14="http://schemas.microsoft.com/office/powerpoint/2010/main" val="396969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smtClean="0">
                <a:solidFill>
                  <a:srgbClr val="044D14"/>
                </a:solidFill>
              </a:rPr>
              <a:t>Sanctioning</a:t>
            </a:r>
            <a:endParaRPr lang="en-US" sz="3300" dirty="0">
              <a:solidFill>
                <a:srgbClr val="044D14"/>
              </a:solidFill>
            </a:endParaRPr>
          </a:p>
        </p:txBody>
      </p:sp>
      <p:graphicFrame>
        <p:nvGraphicFramePr>
          <p:cNvPr id="5" name="Chart 4"/>
          <p:cNvGraphicFramePr>
            <a:graphicFrameLocks/>
          </p:cNvGraphicFramePr>
          <p:nvPr>
            <p:extLst>
              <p:ext uri="{D42A27DB-BD31-4B8C-83A1-F6EECF244321}">
                <p14:modId xmlns:p14="http://schemas.microsoft.com/office/powerpoint/2010/main" val="315957243"/>
              </p:ext>
            </p:extLst>
          </p:nvPr>
        </p:nvGraphicFramePr>
        <p:xfrm>
          <a:off x="322729" y="1290917"/>
          <a:ext cx="8364071" cy="4410635"/>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fld id="{973829E0-E76E-8847-B20A-E80E1B01BA16}" type="slidenum">
              <a:rPr lang="en-US" smtClean="0"/>
              <a:t>15</a:t>
            </a:fld>
            <a:endParaRPr lang="en-US"/>
          </a:p>
        </p:txBody>
      </p:sp>
    </p:spTree>
    <p:extLst>
      <p:ext uri="{BB962C8B-B14F-4D97-AF65-F5344CB8AC3E}">
        <p14:creationId xmlns:p14="http://schemas.microsoft.com/office/powerpoint/2010/main" val="334301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Challenges</a:t>
            </a:r>
            <a:endParaRPr lang="en-US" dirty="0"/>
          </a:p>
        </p:txBody>
      </p:sp>
      <p:sp>
        <p:nvSpPr>
          <p:cNvPr id="4" name="Content Placeholder 3"/>
          <p:cNvSpPr>
            <a:spLocks noGrp="1"/>
          </p:cNvSpPr>
          <p:nvPr>
            <p:ph idx="1"/>
          </p:nvPr>
        </p:nvSpPr>
        <p:spPr/>
        <p:txBody>
          <a:bodyPr/>
          <a:lstStyle/>
          <a:p>
            <a:r>
              <a:rPr lang="en-US" dirty="0" smtClean="0"/>
              <a:t>Lack of education and public awareness (re-use)</a:t>
            </a:r>
          </a:p>
          <a:p>
            <a:r>
              <a:rPr lang="en-US" dirty="0" smtClean="0"/>
              <a:t>Not all plastics are regulated (source of visible pollution)</a:t>
            </a:r>
          </a:p>
          <a:p>
            <a:r>
              <a:rPr lang="en-US" dirty="0" smtClean="0"/>
              <a:t>Lack of recycling (nothing replaced </a:t>
            </a:r>
            <a:r>
              <a:rPr lang="en-US" dirty="0" err="1" smtClean="0"/>
              <a:t>buyisa</a:t>
            </a:r>
            <a:r>
              <a:rPr lang="en-US" dirty="0" smtClean="0"/>
              <a:t>-e-bag)</a:t>
            </a:r>
          </a:p>
          <a:p>
            <a:r>
              <a:rPr lang="en-US" dirty="0"/>
              <a:t>R</a:t>
            </a:r>
            <a:r>
              <a:rPr lang="en-US" dirty="0" smtClean="0"/>
              <a:t>egulatory funding from plastic levy not ring fenced </a:t>
            </a:r>
          </a:p>
          <a:p>
            <a:endParaRPr lang="en-US" dirty="0" smtClean="0"/>
          </a:p>
          <a:p>
            <a:endParaRPr lang="en-US" dirty="0" smtClean="0"/>
          </a:p>
          <a:p>
            <a:endParaRPr lang="en-US" dirty="0"/>
          </a:p>
        </p:txBody>
      </p:sp>
      <p:sp>
        <p:nvSpPr>
          <p:cNvPr id="6" name="Slide Number Placeholder 5"/>
          <p:cNvSpPr>
            <a:spLocks noGrp="1"/>
          </p:cNvSpPr>
          <p:nvPr>
            <p:ph type="sldNum" sz="quarter" idx="12"/>
          </p:nvPr>
        </p:nvSpPr>
        <p:spPr/>
        <p:txBody>
          <a:bodyPr/>
          <a:lstStyle/>
          <a:p>
            <a:fld id="{973829E0-E76E-8847-B20A-E80E1B01BA16}" type="slidenum">
              <a:rPr lang="en-US" smtClean="0"/>
              <a:t>16</a:t>
            </a:fld>
            <a:endParaRPr lang="en-US"/>
          </a:p>
        </p:txBody>
      </p:sp>
    </p:spTree>
    <p:extLst>
      <p:ext uri="{BB962C8B-B14F-4D97-AF65-F5344CB8AC3E}">
        <p14:creationId xmlns:p14="http://schemas.microsoft.com/office/powerpoint/2010/main" val="1638190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1835" y="2464870"/>
            <a:ext cx="3442447" cy="964130"/>
          </a:xfrm>
        </p:spPr>
        <p:txBody>
          <a:bodyPr>
            <a:normAutofit lnSpcReduction="10000"/>
          </a:bodyPr>
          <a:lstStyle/>
          <a:p>
            <a:pPr marL="0" indent="0">
              <a:buNone/>
            </a:pPr>
            <a:r>
              <a:rPr lang="en-US" sz="6000" dirty="0" smtClean="0">
                <a:solidFill>
                  <a:srgbClr val="044D14"/>
                </a:solidFill>
              </a:rPr>
              <a:t>Thank you</a:t>
            </a:r>
            <a:endParaRPr lang="en-US" sz="6000" dirty="0">
              <a:solidFill>
                <a:srgbClr val="044D14"/>
              </a:solidFill>
            </a:endParaRPr>
          </a:p>
        </p:txBody>
      </p:sp>
      <p:sp>
        <p:nvSpPr>
          <p:cNvPr id="2" name="Slide Number Placeholder 1"/>
          <p:cNvSpPr>
            <a:spLocks noGrp="1"/>
          </p:cNvSpPr>
          <p:nvPr>
            <p:ph type="sldNum" sz="quarter" idx="12"/>
          </p:nvPr>
        </p:nvSpPr>
        <p:spPr/>
        <p:txBody>
          <a:bodyPr/>
          <a:lstStyle/>
          <a:p>
            <a:fld id="{973829E0-E76E-8847-B20A-E80E1B01BA16}" type="slidenum">
              <a:rPr lang="en-US" smtClean="0"/>
              <a:t>17</a:t>
            </a:fld>
            <a:endParaRPr lang="en-US"/>
          </a:p>
        </p:txBody>
      </p:sp>
    </p:spTree>
    <p:extLst>
      <p:ext uri="{BB962C8B-B14F-4D97-AF65-F5344CB8AC3E}">
        <p14:creationId xmlns:p14="http://schemas.microsoft.com/office/powerpoint/2010/main" val="633405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smtClean="0">
                <a:solidFill>
                  <a:srgbClr val="044D14"/>
                </a:solidFill>
              </a:rPr>
              <a:t>Topics</a:t>
            </a:r>
            <a:endParaRPr lang="en-US" sz="3300" dirty="0">
              <a:solidFill>
                <a:srgbClr val="044D14"/>
              </a:solidFill>
            </a:endParaRPr>
          </a:p>
        </p:txBody>
      </p:sp>
      <p:sp>
        <p:nvSpPr>
          <p:cNvPr id="3" name="Content Placeholder 2"/>
          <p:cNvSpPr>
            <a:spLocks noGrp="1"/>
          </p:cNvSpPr>
          <p:nvPr>
            <p:ph idx="1"/>
          </p:nvPr>
        </p:nvSpPr>
        <p:spPr>
          <a:xfrm>
            <a:off x="457200" y="1600200"/>
            <a:ext cx="8229600" cy="3958765"/>
          </a:xfrm>
        </p:spPr>
        <p:txBody>
          <a:bodyPr>
            <a:normAutofit fontScale="92500" lnSpcReduction="20000"/>
          </a:bodyPr>
          <a:lstStyle/>
          <a:p>
            <a:r>
              <a:rPr lang="en-US" altLang="en-US" dirty="0" smtClean="0"/>
              <a:t>Mandate</a:t>
            </a:r>
          </a:p>
          <a:p>
            <a:r>
              <a:rPr lang="en-US" altLang="en-US" dirty="0" smtClean="0"/>
              <a:t>Powers of inspection</a:t>
            </a:r>
          </a:p>
          <a:p>
            <a:r>
              <a:rPr lang="en-US" altLang="en-US" dirty="0" smtClean="0"/>
              <a:t>NRCS activities</a:t>
            </a:r>
          </a:p>
          <a:p>
            <a:r>
              <a:rPr lang="en-US" altLang="en-US" dirty="0" smtClean="0"/>
              <a:t>Technical infrastructure in SA</a:t>
            </a:r>
          </a:p>
          <a:p>
            <a:r>
              <a:rPr lang="en-US" altLang="en-US" dirty="0" smtClean="0"/>
              <a:t>Strategic direction</a:t>
            </a:r>
          </a:p>
          <a:p>
            <a:r>
              <a:rPr lang="en-US" altLang="en-US" dirty="0" smtClean="0"/>
              <a:t>Risk based approach</a:t>
            </a:r>
          </a:p>
          <a:p>
            <a:r>
              <a:rPr lang="en-US" altLang="en-US" dirty="0" smtClean="0"/>
              <a:t>VC Plastic Carrier and Flat Bags</a:t>
            </a:r>
          </a:p>
          <a:p>
            <a:r>
              <a:rPr lang="en-US" altLang="en-US" dirty="0" smtClean="0"/>
              <a:t>Performance</a:t>
            </a:r>
          </a:p>
          <a:p>
            <a:endParaRPr lang="en-US" dirty="0">
              <a:solidFill>
                <a:srgbClr val="044D14"/>
              </a:solidFill>
            </a:endParaRPr>
          </a:p>
        </p:txBody>
      </p:sp>
      <p:sp>
        <p:nvSpPr>
          <p:cNvPr id="4" name="Slide Number Placeholder 3"/>
          <p:cNvSpPr>
            <a:spLocks noGrp="1"/>
          </p:cNvSpPr>
          <p:nvPr>
            <p:ph type="sldNum" sz="quarter" idx="12"/>
          </p:nvPr>
        </p:nvSpPr>
        <p:spPr/>
        <p:txBody>
          <a:bodyPr/>
          <a:lstStyle/>
          <a:p>
            <a:fld id="{973829E0-E76E-8847-B20A-E80E1B01BA16}" type="slidenum">
              <a:rPr lang="en-US" smtClean="0"/>
              <a:t>2</a:t>
            </a:fld>
            <a:endParaRPr lang="en-US"/>
          </a:p>
        </p:txBody>
      </p:sp>
    </p:spTree>
    <p:extLst>
      <p:ext uri="{BB962C8B-B14F-4D97-AF65-F5344CB8AC3E}">
        <p14:creationId xmlns:p14="http://schemas.microsoft.com/office/powerpoint/2010/main" val="503569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smtClean="0">
                <a:solidFill>
                  <a:srgbClr val="044D14"/>
                </a:solidFill>
              </a:rPr>
              <a:t>Mandate - Legislative</a:t>
            </a:r>
            <a:endParaRPr lang="en-US" sz="3300" dirty="0">
              <a:solidFill>
                <a:srgbClr val="044D14"/>
              </a:solidFill>
            </a:endParaRPr>
          </a:p>
        </p:txBody>
      </p:sp>
      <p:sp>
        <p:nvSpPr>
          <p:cNvPr id="3" name="Content Placeholder 2"/>
          <p:cNvSpPr>
            <a:spLocks noGrp="1"/>
          </p:cNvSpPr>
          <p:nvPr>
            <p:ph idx="1"/>
          </p:nvPr>
        </p:nvSpPr>
        <p:spPr>
          <a:xfrm>
            <a:off x="457200" y="1600200"/>
            <a:ext cx="8229600" cy="3958765"/>
          </a:xfrm>
        </p:spPr>
        <p:txBody>
          <a:bodyPr>
            <a:normAutofit fontScale="70000" lnSpcReduction="20000"/>
          </a:bodyPr>
          <a:lstStyle/>
          <a:p>
            <a:pPr marL="0" indent="0">
              <a:buFontTx/>
              <a:buNone/>
              <a:defRPr/>
            </a:pPr>
            <a:r>
              <a:rPr lang="en-US" dirty="0"/>
              <a:t>NRCS mandate is derived </a:t>
            </a:r>
            <a:r>
              <a:rPr lang="en-US" dirty="0" smtClean="0"/>
              <a:t>from:</a:t>
            </a:r>
          </a:p>
          <a:p>
            <a:pPr marL="0" indent="0">
              <a:buFontTx/>
              <a:buNone/>
              <a:defRPr/>
            </a:pPr>
            <a:endParaRPr lang="en-US" dirty="0"/>
          </a:p>
          <a:p>
            <a:pPr marL="514350" indent="-514350">
              <a:lnSpc>
                <a:spcPct val="120000"/>
              </a:lnSpc>
              <a:buFont typeface="+mj-lt"/>
              <a:buAutoNum type="arabicPeriod"/>
              <a:defRPr/>
            </a:pPr>
            <a:r>
              <a:rPr lang="en-US" dirty="0" smtClean="0"/>
              <a:t>NRCS Act </a:t>
            </a:r>
          </a:p>
          <a:p>
            <a:pPr marL="514350" indent="-514350">
              <a:lnSpc>
                <a:spcPct val="120000"/>
              </a:lnSpc>
              <a:buFont typeface="+mj-lt"/>
              <a:buAutoNum type="arabicPeriod"/>
              <a:defRPr/>
            </a:pPr>
            <a:endParaRPr lang="en-US" dirty="0" smtClean="0"/>
          </a:p>
          <a:p>
            <a:pPr marL="514350" indent="-514350">
              <a:lnSpc>
                <a:spcPct val="120000"/>
              </a:lnSpc>
              <a:buFont typeface="+mj-lt"/>
              <a:buAutoNum type="arabicPeriod"/>
              <a:defRPr/>
            </a:pPr>
            <a:r>
              <a:rPr lang="en-US" dirty="0" smtClean="0"/>
              <a:t>Legal </a:t>
            </a:r>
            <a:r>
              <a:rPr lang="en-US" dirty="0"/>
              <a:t>Metrology Act </a:t>
            </a:r>
          </a:p>
          <a:p>
            <a:pPr marL="514350" indent="-514350">
              <a:lnSpc>
                <a:spcPct val="120000"/>
              </a:lnSpc>
              <a:buFont typeface="+mj-lt"/>
              <a:buAutoNum type="arabicPeriod"/>
              <a:defRPr/>
            </a:pPr>
            <a:endParaRPr lang="en-US" dirty="0" smtClean="0"/>
          </a:p>
          <a:p>
            <a:pPr marL="514350" indent="-514350">
              <a:lnSpc>
                <a:spcPct val="120000"/>
              </a:lnSpc>
              <a:buFont typeface="+mj-lt"/>
              <a:buAutoNum type="arabicPeriod"/>
              <a:defRPr/>
            </a:pPr>
            <a:r>
              <a:rPr lang="en-US" dirty="0" smtClean="0"/>
              <a:t>Building </a:t>
            </a:r>
            <a:r>
              <a:rPr lang="en-US" dirty="0"/>
              <a:t>Regulations and Building Standards </a:t>
            </a:r>
            <a:r>
              <a:rPr lang="en-US" dirty="0" smtClean="0"/>
              <a:t>Act</a:t>
            </a:r>
          </a:p>
          <a:p>
            <a:pPr marL="514350" indent="-514350">
              <a:lnSpc>
                <a:spcPct val="120000"/>
              </a:lnSpc>
              <a:buFont typeface="+mj-lt"/>
              <a:buAutoNum type="arabicPeriod"/>
              <a:defRPr/>
            </a:pPr>
            <a:endParaRPr lang="en-US" sz="3300" dirty="0"/>
          </a:p>
          <a:p>
            <a:pPr marL="514350" indent="-514350">
              <a:lnSpc>
                <a:spcPct val="120000"/>
              </a:lnSpc>
              <a:buFont typeface="+mj-lt"/>
              <a:buAutoNum type="arabicPeriod"/>
              <a:defRPr/>
            </a:pPr>
            <a:r>
              <a:rPr lang="en-US" sz="3300" dirty="0" smtClean="0"/>
              <a:t>The </a:t>
            </a:r>
            <a:r>
              <a:rPr lang="en-US" sz="3300" dirty="0"/>
              <a:t>Foodstuffs, Cosmetics and Disinfectants </a:t>
            </a:r>
            <a:r>
              <a:rPr lang="en-US" sz="3300" dirty="0" smtClean="0"/>
              <a:t>Act</a:t>
            </a:r>
            <a:endParaRPr lang="en-US" dirty="0"/>
          </a:p>
          <a:p>
            <a:endParaRPr lang="en-US" dirty="0">
              <a:solidFill>
                <a:srgbClr val="044D14"/>
              </a:solidFill>
            </a:endParaRPr>
          </a:p>
        </p:txBody>
      </p:sp>
      <p:sp>
        <p:nvSpPr>
          <p:cNvPr id="4" name="Slide Number Placeholder 3"/>
          <p:cNvSpPr>
            <a:spLocks noGrp="1"/>
          </p:cNvSpPr>
          <p:nvPr>
            <p:ph type="sldNum" sz="quarter" idx="12"/>
          </p:nvPr>
        </p:nvSpPr>
        <p:spPr/>
        <p:txBody>
          <a:bodyPr/>
          <a:lstStyle/>
          <a:p>
            <a:fld id="{973829E0-E76E-8847-B20A-E80E1B01BA16}" type="slidenum">
              <a:rPr lang="en-US" smtClean="0"/>
              <a:t>3</a:t>
            </a:fld>
            <a:endParaRPr lang="en-US"/>
          </a:p>
        </p:txBody>
      </p:sp>
    </p:spTree>
    <p:extLst>
      <p:ext uri="{BB962C8B-B14F-4D97-AF65-F5344CB8AC3E}">
        <p14:creationId xmlns:p14="http://schemas.microsoft.com/office/powerpoint/2010/main" val="2497374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smtClean="0">
                <a:solidFill>
                  <a:srgbClr val="044D14"/>
                </a:solidFill>
              </a:rPr>
              <a:t>NRCS Mandate</a:t>
            </a:r>
            <a:endParaRPr lang="en-US" sz="3300" dirty="0">
              <a:solidFill>
                <a:srgbClr val="044D14"/>
              </a:solidFill>
            </a:endParaRPr>
          </a:p>
        </p:txBody>
      </p:sp>
      <p:sp>
        <p:nvSpPr>
          <p:cNvPr id="3" name="Content Placeholder 2"/>
          <p:cNvSpPr>
            <a:spLocks noGrp="1"/>
          </p:cNvSpPr>
          <p:nvPr>
            <p:ph idx="1"/>
          </p:nvPr>
        </p:nvSpPr>
        <p:spPr>
          <a:xfrm>
            <a:off x="457200" y="1600200"/>
            <a:ext cx="8229600" cy="3958765"/>
          </a:xfrm>
        </p:spPr>
        <p:txBody>
          <a:bodyPr>
            <a:normAutofit/>
          </a:bodyPr>
          <a:lstStyle/>
          <a:p>
            <a:pPr marL="457200" lvl="1" indent="0">
              <a:lnSpc>
                <a:spcPct val="170000"/>
              </a:lnSpc>
              <a:buNone/>
              <a:defRPr/>
            </a:pPr>
            <a:r>
              <a:rPr lang="en-US" sz="3000" dirty="0" smtClean="0"/>
              <a:t>Administer </a:t>
            </a:r>
            <a:r>
              <a:rPr lang="en-US" sz="3000" dirty="0"/>
              <a:t>compulsory specifications/ technical regulations in the interests of public safety and health or for environmental protection and ensuring fair </a:t>
            </a:r>
            <a:r>
              <a:rPr lang="en-US" sz="3000" dirty="0" smtClean="0"/>
              <a:t>trade.</a:t>
            </a:r>
            <a:endParaRPr lang="en-US" sz="3000" dirty="0"/>
          </a:p>
          <a:p>
            <a:endParaRPr lang="en-US" dirty="0">
              <a:solidFill>
                <a:srgbClr val="044D14"/>
              </a:solidFill>
            </a:endParaRPr>
          </a:p>
        </p:txBody>
      </p:sp>
      <p:sp>
        <p:nvSpPr>
          <p:cNvPr id="4" name="Slide Number Placeholder 3"/>
          <p:cNvSpPr>
            <a:spLocks noGrp="1"/>
          </p:cNvSpPr>
          <p:nvPr>
            <p:ph type="sldNum" sz="quarter" idx="12"/>
          </p:nvPr>
        </p:nvSpPr>
        <p:spPr/>
        <p:txBody>
          <a:bodyPr/>
          <a:lstStyle/>
          <a:p>
            <a:fld id="{973829E0-E76E-8847-B20A-E80E1B01BA16}" type="slidenum">
              <a:rPr lang="en-US" smtClean="0"/>
              <a:t>4</a:t>
            </a:fld>
            <a:endParaRPr lang="en-US"/>
          </a:p>
        </p:txBody>
      </p:sp>
    </p:spTree>
    <p:extLst>
      <p:ext uri="{BB962C8B-B14F-4D97-AF65-F5344CB8AC3E}">
        <p14:creationId xmlns:p14="http://schemas.microsoft.com/office/powerpoint/2010/main" val="1444307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smtClean="0">
                <a:solidFill>
                  <a:srgbClr val="044D14"/>
                </a:solidFill>
              </a:rPr>
              <a:t>Powers of Inspections</a:t>
            </a:r>
            <a:endParaRPr lang="en-US" sz="3300" dirty="0">
              <a:solidFill>
                <a:srgbClr val="044D14"/>
              </a:solidFill>
            </a:endParaRPr>
          </a:p>
        </p:txBody>
      </p:sp>
      <p:sp>
        <p:nvSpPr>
          <p:cNvPr id="3" name="Content Placeholder 2"/>
          <p:cNvSpPr>
            <a:spLocks noGrp="1"/>
          </p:cNvSpPr>
          <p:nvPr>
            <p:ph idx="1"/>
          </p:nvPr>
        </p:nvSpPr>
        <p:spPr>
          <a:xfrm>
            <a:off x="457200" y="1600200"/>
            <a:ext cx="8229600" cy="3958765"/>
          </a:xfrm>
        </p:spPr>
        <p:txBody>
          <a:bodyPr>
            <a:normAutofit lnSpcReduction="10000"/>
          </a:bodyPr>
          <a:lstStyle/>
          <a:p>
            <a:pPr marL="0" indent="0">
              <a:buNone/>
            </a:pPr>
            <a:r>
              <a:rPr lang="en-US" altLang="en-US" dirty="0" smtClean="0"/>
              <a:t>Power to:</a:t>
            </a:r>
          </a:p>
          <a:p>
            <a:pPr lvl="1"/>
            <a:r>
              <a:rPr lang="en-US" altLang="en-US" dirty="0" smtClean="0"/>
              <a:t> Enter</a:t>
            </a:r>
          </a:p>
          <a:p>
            <a:pPr lvl="1"/>
            <a:r>
              <a:rPr lang="en-US" altLang="en-US" dirty="0" smtClean="0"/>
              <a:t>Sample</a:t>
            </a:r>
          </a:p>
          <a:p>
            <a:pPr lvl="1"/>
            <a:r>
              <a:rPr lang="en-US" altLang="en-US" dirty="0" smtClean="0"/>
              <a:t>Sanction</a:t>
            </a:r>
          </a:p>
          <a:p>
            <a:pPr lvl="1"/>
            <a:r>
              <a:rPr lang="en-US" altLang="en-US" dirty="0" smtClean="0"/>
              <a:t>Seize </a:t>
            </a:r>
          </a:p>
          <a:p>
            <a:pPr lvl="1"/>
            <a:r>
              <a:rPr lang="en-US" altLang="en-US" dirty="0" smtClean="0"/>
              <a:t>Recall or RCO</a:t>
            </a:r>
          </a:p>
          <a:p>
            <a:pPr lvl="1"/>
            <a:r>
              <a:rPr lang="en-US" altLang="en-US" dirty="0" smtClean="0"/>
              <a:t>Request </a:t>
            </a:r>
            <a:r>
              <a:rPr lang="en-US" altLang="en-US" dirty="0"/>
              <a:t>any </a:t>
            </a:r>
            <a:r>
              <a:rPr lang="en-US" altLang="en-US" dirty="0" smtClean="0"/>
              <a:t>records</a:t>
            </a:r>
          </a:p>
          <a:p>
            <a:pPr lvl="1"/>
            <a:r>
              <a:rPr lang="en-US" altLang="en-US" dirty="0" smtClean="0"/>
              <a:t>Collect </a:t>
            </a:r>
            <a:r>
              <a:rPr lang="en-US" altLang="en-US" dirty="0"/>
              <a:t>compulsory </a:t>
            </a:r>
            <a:r>
              <a:rPr lang="en-US" altLang="en-US" dirty="0" smtClean="0"/>
              <a:t>levies</a:t>
            </a:r>
            <a:endParaRPr lang="en-US" dirty="0"/>
          </a:p>
        </p:txBody>
      </p:sp>
      <p:sp>
        <p:nvSpPr>
          <p:cNvPr id="4" name="Slide Number Placeholder 3"/>
          <p:cNvSpPr>
            <a:spLocks noGrp="1"/>
          </p:cNvSpPr>
          <p:nvPr>
            <p:ph type="sldNum" sz="quarter" idx="12"/>
          </p:nvPr>
        </p:nvSpPr>
        <p:spPr/>
        <p:txBody>
          <a:bodyPr/>
          <a:lstStyle/>
          <a:p>
            <a:fld id="{973829E0-E76E-8847-B20A-E80E1B01BA16}" type="slidenum">
              <a:rPr lang="en-US" smtClean="0"/>
              <a:t>5</a:t>
            </a:fld>
            <a:endParaRPr lang="en-US"/>
          </a:p>
        </p:txBody>
      </p:sp>
    </p:spTree>
    <p:extLst>
      <p:ext uri="{BB962C8B-B14F-4D97-AF65-F5344CB8AC3E}">
        <p14:creationId xmlns:p14="http://schemas.microsoft.com/office/powerpoint/2010/main" val="2741550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smtClean="0">
                <a:solidFill>
                  <a:srgbClr val="044D14"/>
                </a:solidFill>
              </a:rPr>
              <a:t>NRCS Activities</a:t>
            </a:r>
            <a:endParaRPr lang="en-US" sz="3300" dirty="0">
              <a:solidFill>
                <a:srgbClr val="044D14"/>
              </a:solidFill>
            </a:endParaRPr>
          </a:p>
        </p:txBody>
      </p:sp>
      <p:sp>
        <p:nvSpPr>
          <p:cNvPr id="3" name="Content Placeholder 2"/>
          <p:cNvSpPr>
            <a:spLocks noGrp="1"/>
          </p:cNvSpPr>
          <p:nvPr>
            <p:ph idx="1"/>
          </p:nvPr>
        </p:nvSpPr>
        <p:spPr>
          <a:xfrm>
            <a:off x="1502227" y="1686297"/>
            <a:ext cx="4760259" cy="2857762"/>
          </a:xfrm>
        </p:spPr>
        <p:txBody>
          <a:bodyPr>
            <a:normAutofit fontScale="77500" lnSpcReduction="20000"/>
          </a:bodyPr>
          <a:lstStyle/>
          <a:p>
            <a:pPr marL="0" indent="0">
              <a:buNone/>
            </a:pPr>
            <a:r>
              <a:rPr lang="en-US" altLang="en-US" sz="3300" dirty="0"/>
              <a:t>Pre-market </a:t>
            </a:r>
            <a:r>
              <a:rPr lang="en-US" altLang="en-US" sz="3300" dirty="0" smtClean="0"/>
              <a:t>approval</a:t>
            </a:r>
          </a:p>
          <a:p>
            <a:pPr marL="0" indent="0">
              <a:buNone/>
            </a:pPr>
            <a:r>
              <a:rPr lang="en-US" altLang="en-US" sz="3300" dirty="0" smtClean="0"/>
              <a:t> </a:t>
            </a:r>
          </a:p>
          <a:p>
            <a:pPr marL="0" indent="0">
              <a:buNone/>
            </a:pPr>
            <a:r>
              <a:rPr lang="en-US" altLang="en-US" sz="3300" dirty="0" smtClean="0"/>
              <a:t>Market </a:t>
            </a:r>
            <a:r>
              <a:rPr lang="en-US" altLang="en-US" sz="3300" dirty="0"/>
              <a:t>Surveillance </a:t>
            </a:r>
            <a:r>
              <a:rPr lang="en-US" altLang="en-US" sz="3300" dirty="0" smtClean="0"/>
              <a:t>Inspections </a:t>
            </a:r>
            <a:endParaRPr lang="en-US" altLang="en-US" sz="3300" dirty="0"/>
          </a:p>
          <a:p>
            <a:pPr marL="0" indent="0">
              <a:buNone/>
            </a:pPr>
            <a:endParaRPr lang="en-US" altLang="en-US" sz="3300" dirty="0" smtClean="0"/>
          </a:p>
          <a:p>
            <a:pPr marL="0" indent="0">
              <a:buNone/>
            </a:pPr>
            <a:r>
              <a:rPr lang="en-US" altLang="en-US" sz="3300" dirty="0" smtClean="0"/>
              <a:t>Sampling </a:t>
            </a:r>
            <a:r>
              <a:rPr lang="en-US" altLang="en-US" sz="3300" dirty="0"/>
              <a:t>and </a:t>
            </a:r>
            <a:r>
              <a:rPr lang="en-US" altLang="en-US" sz="3300" dirty="0" smtClean="0"/>
              <a:t>testing </a:t>
            </a:r>
            <a:endParaRPr lang="en-US" altLang="en-US" sz="3300" dirty="0"/>
          </a:p>
          <a:p>
            <a:pPr marL="0" indent="0">
              <a:buNone/>
            </a:pPr>
            <a:endParaRPr lang="en-US" altLang="en-US" sz="3300" dirty="0" smtClean="0"/>
          </a:p>
          <a:p>
            <a:pPr marL="0" indent="0">
              <a:buNone/>
            </a:pPr>
            <a:r>
              <a:rPr lang="en-US" altLang="en-US" sz="3300" dirty="0" smtClean="0"/>
              <a:t>Sanctions</a:t>
            </a:r>
            <a:endParaRPr lang="en-US" altLang="en-US" sz="3300" dirty="0"/>
          </a:p>
          <a:p>
            <a:pPr marL="0" indent="0">
              <a:buNone/>
            </a:pPr>
            <a:endParaRPr lang="en-US" dirty="0"/>
          </a:p>
        </p:txBody>
      </p:sp>
      <p:sp>
        <p:nvSpPr>
          <p:cNvPr id="4" name="Slide Number Placeholder 3"/>
          <p:cNvSpPr>
            <a:spLocks noGrp="1"/>
          </p:cNvSpPr>
          <p:nvPr>
            <p:ph type="sldNum" sz="quarter" idx="12"/>
          </p:nvPr>
        </p:nvSpPr>
        <p:spPr/>
        <p:txBody>
          <a:bodyPr/>
          <a:lstStyle/>
          <a:p>
            <a:fld id="{973829E0-E76E-8847-B20A-E80E1B01BA16}" type="slidenum">
              <a:rPr lang="en-US" smtClean="0"/>
              <a:t>6</a:t>
            </a:fld>
            <a:endParaRPr lang="en-US"/>
          </a:p>
        </p:txBody>
      </p:sp>
    </p:spTree>
    <p:extLst>
      <p:ext uri="{BB962C8B-B14F-4D97-AF65-F5344CB8AC3E}">
        <p14:creationId xmlns:p14="http://schemas.microsoft.com/office/powerpoint/2010/main" val="2435249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dirty="0"/>
              <a:t>Technical infrastructure in </a:t>
            </a:r>
            <a:r>
              <a:rPr lang="en-US" altLang="en-US" sz="3600" dirty="0" smtClean="0"/>
              <a:t>SA</a:t>
            </a:r>
            <a:endParaRPr lang="en-US" sz="3300" dirty="0">
              <a:solidFill>
                <a:srgbClr val="044D14"/>
              </a:solidFill>
            </a:endParaRPr>
          </a:p>
        </p:txBody>
      </p:sp>
      <p:grpSp>
        <p:nvGrpSpPr>
          <p:cNvPr id="4" name="Group 2"/>
          <p:cNvGrpSpPr>
            <a:grpSpLocks/>
          </p:cNvGrpSpPr>
          <p:nvPr/>
        </p:nvGrpSpPr>
        <p:grpSpPr bwMode="auto">
          <a:xfrm>
            <a:off x="336176" y="1417638"/>
            <a:ext cx="8350624" cy="4108385"/>
            <a:chOff x="-1260" y="1333"/>
            <a:chExt cx="5996" cy="3628"/>
          </a:xfrm>
        </p:grpSpPr>
        <p:sp>
          <p:nvSpPr>
            <p:cNvPr id="5" name="Line 3"/>
            <p:cNvSpPr>
              <a:spLocks noChangeShapeType="1"/>
            </p:cNvSpPr>
            <p:nvPr/>
          </p:nvSpPr>
          <p:spPr bwMode="auto">
            <a:xfrm>
              <a:off x="3196" y="3686"/>
              <a:ext cx="1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6" name="Oval 4"/>
            <p:cNvSpPr>
              <a:spLocks noChangeArrowheads="1"/>
            </p:cNvSpPr>
            <p:nvPr/>
          </p:nvSpPr>
          <p:spPr bwMode="auto">
            <a:xfrm>
              <a:off x="3710" y="4236"/>
              <a:ext cx="896" cy="40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77" tIns="41989" rIns="83977" bIns="41989"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marL="742950" indent="-285750" defTabSz="912813">
                <a:defRPr sz="2400">
                  <a:solidFill>
                    <a:schemeClr val="tx1"/>
                  </a:solidFill>
                  <a:latin typeface="Arial" panose="020B0604020202020204" pitchFamily="34" charset="0"/>
                  <a:ea typeface="ＭＳ Ｐゴシック" panose="020B0600070205080204" pitchFamily="34" charset="-128"/>
                </a:defRPr>
              </a:lvl2pPr>
              <a:lvl3pPr marL="1143000" indent="-228600" defTabSz="912813">
                <a:defRPr sz="2400">
                  <a:solidFill>
                    <a:schemeClr val="tx1"/>
                  </a:solidFill>
                  <a:latin typeface="Arial" panose="020B0604020202020204" pitchFamily="34" charset="0"/>
                  <a:ea typeface="ＭＳ Ｐゴシック" panose="020B0600070205080204" pitchFamily="34" charset="-128"/>
                </a:defRPr>
              </a:lvl3pPr>
              <a:lvl4pPr marL="1600200" indent="-228600" defTabSz="912813">
                <a:defRPr sz="2400">
                  <a:solidFill>
                    <a:schemeClr val="tx1"/>
                  </a:solidFill>
                  <a:latin typeface="Arial" panose="020B0604020202020204" pitchFamily="34" charset="0"/>
                  <a:ea typeface="ＭＳ Ｐゴシック" panose="020B0600070205080204" pitchFamily="34" charset="-128"/>
                </a:defRPr>
              </a:lvl4pPr>
              <a:lvl5pPr marL="2057400" indent="-228600" defTabSz="912813">
                <a:defRPr sz="24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ZA" altLang="en-US">
                  <a:solidFill>
                    <a:srgbClr val="FF0000"/>
                  </a:solidFill>
                  <a:cs typeface="Arial" panose="020B0604020202020204" pitchFamily="34" charset="0"/>
                </a:rPr>
                <a:t>JUDICIAL</a:t>
              </a:r>
              <a:endParaRPr lang="en-US" altLang="en-US">
                <a:solidFill>
                  <a:srgbClr val="FF0000"/>
                </a:solidFill>
                <a:cs typeface="Arial" panose="020B0604020202020204" pitchFamily="34" charset="0"/>
              </a:endParaRPr>
            </a:p>
          </p:txBody>
        </p:sp>
        <p:pic>
          <p:nvPicPr>
            <p:cNvPr id="7" name="Picture 5" descr="sabs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 y="3941"/>
              <a:ext cx="969"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ChangeArrowheads="1"/>
            </p:cNvSpPr>
            <p:nvPr/>
          </p:nvSpPr>
          <p:spPr bwMode="auto">
            <a:xfrm>
              <a:off x="-1260" y="3470"/>
              <a:ext cx="969" cy="2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88" tIns="41994" rIns="83988" bIns="41994"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marL="742950" indent="-285750" defTabSz="912813">
                <a:defRPr sz="2400">
                  <a:solidFill>
                    <a:schemeClr val="tx1"/>
                  </a:solidFill>
                  <a:latin typeface="Arial" panose="020B0604020202020204" pitchFamily="34" charset="0"/>
                  <a:ea typeface="ＭＳ Ｐゴシック" panose="020B0600070205080204" pitchFamily="34" charset="-128"/>
                </a:defRPr>
              </a:lvl2pPr>
              <a:lvl3pPr marL="1143000" indent="-228600" defTabSz="912813">
                <a:defRPr sz="2400">
                  <a:solidFill>
                    <a:schemeClr val="tx1"/>
                  </a:solidFill>
                  <a:latin typeface="Arial" panose="020B0604020202020204" pitchFamily="34" charset="0"/>
                  <a:ea typeface="ＭＳ Ｐゴシック" panose="020B0600070205080204" pitchFamily="34" charset="-128"/>
                </a:defRPr>
              </a:lvl3pPr>
              <a:lvl4pPr marL="1600200" indent="-228600" defTabSz="912813">
                <a:defRPr sz="2400">
                  <a:solidFill>
                    <a:schemeClr val="tx1"/>
                  </a:solidFill>
                  <a:latin typeface="Arial" panose="020B0604020202020204" pitchFamily="34" charset="0"/>
                  <a:ea typeface="ＭＳ Ｐゴシック" panose="020B0600070205080204" pitchFamily="34" charset="-128"/>
                </a:defRPr>
              </a:lvl4pPr>
              <a:lvl5pPr marL="2057400" indent="-228600" defTabSz="912813">
                <a:defRPr sz="24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solidFill>
                    <a:srgbClr val="000000"/>
                  </a:solidFill>
                  <a:cs typeface="Arial" panose="020B0604020202020204" pitchFamily="34" charset="0"/>
                </a:rPr>
                <a:t>National Standards</a:t>
              </a:r>
            </a:p>
          </p:txBody>
        </p:sp>
        <p:sp>
          <p:nvSpPr>
            <p:cNvPr id="9" name="Rectangle 7"/>
            <p:cNvSpPr>
              <a:spLocks noChangeArrowheads="1"/>
            </p:cNvSpPr>
            <p:nvPr/>
          </p:nvSpPr>
          <p:spPr bwMode="auto">
            <a:xfrm>
              <a:off x="333" y="3470"/>
              <a:ext cx="1232" cy="2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88" tIns="41994" rIns="83988" bIns="41994"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marL="742950" indent="-285750" defTabSz="912813">
                <a:defRPr sz="2400">
                  <a:solidFill>
                    <a:schemeClr val="tx1"/>
                  </a:solidFill>
                  <a:latin typeface="Arial" panose="020B0604020202020204" pitchFamily="34" charset="0"/>
                  <a:ea typeface="ＭＳ Ｐゴシック" panose="020B0600070205080204" pitchFamily="34" charset="-128"/>
                </a:defRPr>
              </a:lvl2pPr>
              <a:lvl3pPr marL="1143000" indent="-228600" defTabSz="912813">
                <a:defRPr sz="2400">
                  <a:solidFill>
                    <a:schemeClr val="tx1"/>
                  </a:solidFill>
                  <a:latin typeface="Arial" panose="020B0604020202020204" pitchFamily="34" charset="0"/>
                  <a:ea typeface="ＭＳ Ｐゴシック" panose="020B0600070205080204" pitchFamily="34" charset="-128"/>
                </a:defRPr>
              </a:lvl3pPr>
              <a:lvl4pPr marL="1600200" indent="-228600" defTabSz="912813">
                <a:defRPr sz="2400">
                  <a:solidFill>
                    <a:schemeClr val="tx1"/>
                  </a:solidFill>
                  <a:latin typeface="Arial" panose="020B0604020202020204" pitchFamily="34" charset="0"/>
                  <a:ea typeface="ＭＳ Ｐゴシック" panose="020B0600070205080204" pitchFamily="34" charset="-128"/>
                </a:defRPr>
              </a:lvl4pPr>
              <a:lvl5pPr marL="2057400" indent="-228600" defTabSz="912813">
                <a:defRPr sz="24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solidFill>
                    <a:srgbClr val="000000"/>
                  </a:solidFill>
                  <a:cs typeface="Arial" panose="020B0604020202020204" pitchFamily="34" charset="0"/>
                </a:rPr>
                <a:t>Technical Regulations</a:t>
              </a:r>
            </a:p>
          </p:txBody>
        </p:sp>
        <p:sp>
          <p:nvSpPr>
            <p:cNvPr id="10" name="Rectangle 8"/>
            <p:cNvSpPr>
              <a:spLocks noChangeArrowheads="1"/>
            </p:cNvSpPr>
            <p:nvPr/>
          </p:nvSpPr>
          <p:spPr bwMode="auto">
            <a:xfrm>
              <a:off x="1964" y="3470"/>
              <a:ext cx="1232" cy="2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88" tIns="41994" rIns="83988" bIns="41994"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marL="742950" indent="-285750" defTabSz="912813">
                <a:defRPr sz="2400">
                  <a:solidFill>
                    <a:schemeClr val="tx1"/>
                  </a:solidFill>
                  <a:latin typeface="Arial" panose="020B0604020202020204" pitchFamily="34" charset="0"/>
                  <a:ea typeface="ＭＳ Ｐゴシック" panose="020B0600070205080204" pitchFamily="34" charset="-128"/>
                </a:defRPr>
              </a:lvl2pPr>
              <a:lvl3pPr marL="1143000" indent="-228600" defTabSz="912813">
                <a:defRPr sz="2400">
                  <a:solidFill>
                    <a:schemeClr val="tx1"/>
                  </a:solidFill>
                  <a:latin typeface="Arial" panose="020B0604020202020204" pitchFamily="34" charset="0"/>
                  <a:ea typeface="ＭＳ Ｐゴシック" panose="020B0600070205080204" pitchFamily="34" charset="-128"/>
                </a:defRPr>
              </a:lvl3pPr>
              <a:lvl4pPr marL="1600200" indent="-228600" defTabSz="912813">
                <a:defRPr sz="2400">
                  <a:solidFill>
                    <a:schemeClr val="tx1"/>
                  </a:solidFill>
                  <a:latin typeface="Arial" panose="020B0604020202020204" pitchFamily="34" charset="0"/>
                  <a:ea typeface="ＭＳ Ｐゴシック" panose="020B0600070205080204" pitchFamily="34" charset="-128"/>
                </a:defRPr>
              </a:lvl4pPr>
              <a:lvl5pPr marL="2057400" indent="-228600" defTabSz="912813">
                <a:defRPr sz="24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solidFill>
                    <a:srgbClr val="000000"/>
                  </a:solidFill>
                  <a:cs typeface="Arial" panose="020B0604020202020204" pitchFamily="34" charset="0"/>
                </a:rPr>
                <a:t>Conformity Assessment</a:t>
              </a:r>
            </a:p>
          </p:txBody>
        </p:sp>
        <p:pic>
          <p:nvPicPr>
            <p:cNvPr id="11" name="Picture 9" descr="newlogo1">
              <a:hlinkClick r:id="rId4" tooltip="Go to start page"/>
            </p:cNvPr>
            <p:cNvPicPr>
              <a:picLocks noChangeAspect="1" noChangeArrowheads="1"/>
            </p:cNvPicPr>
            <p:nvPr/>
          </p:nvPicPr>
          <p:blipFill>
            <a:blip r:embed="rId5">
              <a:extLst>
                <a:ext uri="{28A0092B-C50C-407E-A947-70E740481C1C}">
                  <a14:useLocalDpi xmlns:a14="http://schemas.microsoft.com/office/drawing/2010/main" val="0"/>
                </a:ext>
              </a:extLst>
            </a:blip>
            <a:srcRect l="-845" b="30643"/>
            <a:stretch>
              <a:fillRect/>
            </a:stretch>
          </p:blipFill>
          <p:spPr bwMode="auto">
            <a:xfrm>
              <a:off x="1964" y="3955"/>
              <a:ext cx="1232" cy="28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0" descr="group_nrcs">
              <a:hlinkClick r:id="rId6"/>
            </p:cNvPr>
            <p:cNvPicPr>
              <a:picLocks noChangeAspect="1" noChangeArrowheads="1"/>
            </p:cNvPicPr>
            <p:nvPr/>
          </p:nvPicPr>
          <p:blipFill>
            <a:blip r:embed="rId7">
              <a:lum contrast="18000"/>
              <a:extLst>
                <a:ext uri="{28A0092B-C50C-407E-A947-70E740481C1C}">
                  <a14:useLocalDpi xmlns:a14="http://schemas.microsoft.com/office/drawing/2010/main" val="0"/>
                </a:ext>
              </a:extLst>
            </a:blip>
            <a:srcRect/>
            <a:stretch>
              <a:fillRect/>
            </a:stretch>
          </p:blipFill>
          <p:spPr bwMode="auto">
            <a:xfrm>
              <a:off x="341" y="3949"/>
              <a:ext cx="1224" cy="287"/>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11"/>
            <p:cNvSpPr>
              <a:spLocks noChangeArrowheads="1"/>
            </p:cNvSpPr>
            <p:nvPr/>
          </p:nvSpPr>
          <p:spPr bwMode="auto">
            <a:xfrm>
              <a:off x="3504" y="3470"/>
              <a:ext cx="1232" cy="2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88" tIns="41994" rIns="83988" bIns="41994"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marL="742950" indent="-285750" defTabSz="912813">
                <a:defRPr sz="2400">
                  <a:solidFill>
                    <a:schemeClr val="tx1"/>
                  </a:solidFill>
                  <a:latin typeface="Arial" panose="020B0604020202020204" pitchFamily="34" charset="0"/>
                  <a:ea typeface="ＭＳ Ｐゴシック" panose="020B0600070205080204" pitchFamily="34" charset="-128"/>
                </a:defRPr>
              </a:lvl2pPr>
              <a:lvl3pPr marL="1143000" indent="-228600" defTabSz="912813">
                <a:defRPr sz="2400">
                  <a:solidFill>
                    <a:schemeClr val="tx1"/>
                  </a:solidFill>
                  <a:latin typeface="Arial" panose="020B0604020202020204" pitchFamily="34" charset="0"/>
                  <a:ea typeface="ＭＳ Ｐゴシック" panose="020B0600070205080204" pitchFamily="34" charset="-128"/>
                </a:defRPr>
              </a:lvl3pPr>
              <a:lvl4pPr marL="1600200" indent="-228600" defTabSz="912813">
                <a:defRPr sz="2400">
                  <a:solidFill>
                    <a:schemeClr val="tx1"/>
                  </a:solidFill>
                  <a:latin typeface="Arial" panose="020B0604020202020204" pitchFamily="34" charset="0"/>
                  <a:ea typeface="ＭＳ Ｐゴシック" panose="020B0600070205080204" pitchFamily="34" charset="-128"/>
                </a:defRPr>
              </a:lvl4pPr>
              <a:lvl5pPr marL="2057400" indent="-228600" defTabSz="912813">
                <a:defRPr sz="24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solidFill>
                    <a:srgbClr val="000000"/>
                  </a:solidFill>
                  <a:cs typeface="Arial" panose="020B0604020202020204" pitchFamily="34" charset="0"/>
                </a:rPr>
                <a:t>Sanctions</a:t>
              </a:r>
            </a:p>
          </p:txBody>
        </p:sp>
        <p:sp>
          <p:nvSpPr>
            <p:cNvPr id="14" name="Line 12"/>
            <p:cNvSpPr>
              <a:spLocks noChangeShapeType="1"/>
            </p:cNvSpPr>
            <p:nvPr/>
          </p:nvSpPr>
          <p:spPr bwMode="auto">
            <a:xfrm>
              <a:off x="-789" y="3308"/>
              <a:ext cx="494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5" name="Line 13"/>
            <p:cNvSpPr>
              <a:spLocks noChangeShapeType="1"/>
            </p:cNvSpPr>
            <p:nvPr/>
          </p:nvSpPr>
          <p:spPr bwMode="auto">
            <a:xfrm>
              <a:off x="2578" y="3308"/>
              <a:ext cx="0" cy="1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6" name="Line 14"/>
            <p:cNvSpPr>
              <a:spLocks noChangeShapeType="1"/>
            </p:cNvSpPr>
            <p:nvPr/>
          </p:nvSpPr>
          <p:spPr bwMode="auto">
            <a:xfrm>
              <a:off x="4158" y="3308"/>
              <a:ext cx="0" cy="1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7" name="Line 15"/>
            <p:cNvSpPr>
              <a:spLocks noChangeShapeType="1"/>
            </p:cNvSpPr>
            <p:nvPr/>
          </p:nvSpPr>
          <p:spPr bwMode="auto">
            <a:xfrm>
              <a:off x="-789" y="3752"/>
              <a:ext cx="0" cy="18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8" name="Line 16"/>
            <p:cNvSpPr>
              <a:spLocks noChangeShapeType="1"/>
            </p:cNvSpPr>
            <p:nvPr/>
          </p:nvSpPr>
          <p:spPr bwMode="auto">
            <a:xfrm>
              <a:off x="949" y="3752"/>
              <a:ext cx="0" cy="20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9" name="Line 17"/>
            <p:cNvSpPr>
              <a:spLocks noChangeShapeType="1"/>
            </p:cNvSpPr>
            <p:nvPr/>
          </p:nvSpPr>
          <p:spPr bwMode="auto">
            <a:xfrm>
              <a:off x="2578" y="3752"/>
              <a:ext cx="0" cy="19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0" name="Rectangle 18"/>
            <p:cNvSpPr>
              <a:spLocks noChangeArrowheads="1"/>
            </p:cNvSpPr>
            <p:nvPr/>
          </p:nvSpPr>
          <p:spPr bwMode="auto">
            <a:xfrm>
              <a:off x="2033" y="4558"/>
              <a:ext cx="1163" cy="403"/>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3988" tIns="41994" rIns="83988" bIns="41994"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marL="742950" indent="-285750" defTabSz="912813">
                <a:defRPr sz="2400">
                  <a:solidFill>
                    <a:schemeClr val="tx1"/>
                  </a:solidFill>
                  <a:latin typeface="Arial" panose="020B0604020202020204" pitchFamily="34" charset="0"/>
                  <a:ea typeface="ＭＳ Ｐゴシック" panose="020B0600070205080204" pitchFamily="34" charset="-128"/>
                </a:defRPr>
              </a:lvl2pPr>
              <a:lvl3pPr marL="1143000" indent="-228600" defTabSz="912813">
                <a:defRPr sz="2400">
                  <a:solidFill>
                    <a:schemeClr val="tx1"/>
                  </a:solidFill>
                  <a:latin typeface="Arial" panose="020B0604020202020204" pitchFamily="34" charset="0"/>
                  <a:ea typeface="ＭＳ Ｐゴシック" panose="020B0600070205080204" pitchFamily="34" charset="-128"/>
                </a:defRPr>
              </a:lvl3pPr>
              <a:lvl4pPr marL="1600200" indent="-228600" defTabSz="912813">
                <a:defRPr sz="2400">
                  <a:solidFill>
                    <a:schemeClr val="tx1"/>
                  </a:solidFill>
                  <a:latin typeface="Arial" panose="020B0604020202020204" pitchFamily="34" charset="0"/>
                  <a:ea typeface="ＭＳ Ｐゴシック" panose="020B0600070205080204" pitchFamily="34" charset="-128"/>
                </a:defRPr>
              </a:lvl4pPr>
              <a:lvl5pPr marL="2057400" indent="-228600" defTabSz="912813">
                <a:defRPr sz="24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a:solidFill>
                    <a:srgbClr val="000000"/>
                  </a:solidFill>
                  <a:cs typeface="Arial" panose="020B0604020202020204" pitchFamily="34" charset="0"/>
                </a:rPr>
                <a:t>Private &amp; State owned Testing, Inspection &amp; Certification providers.</a:t>
              </a:r>
            </a:p>
          </p:txBody>
        </p:sp>
        <p:sp>
          <p:nvSpPr>
            <p:cNvPr id="21" name="Line 19"/>
            <p:cNvSpPr>
              <a:spLocks noChangeShapeType="1"/>
            </p:cNvSpPr>
            <p:nvPr/>
          </p:nvSpPr>
          <p:spPr bwMode="auto">
            <a:xfrm>
              <a:off x="3331" y="3686"/>
              <a:ext cx="0" cy="107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2" name="Line 20"/>
            <p:cNvSpPr>
              <a:spLocks noChangeShapeType="1"/>
            </p:cNvSpPr>
            <p:nvPr/>
          </p:nvSpPr>
          <p:spPr bwMode="auto">
            <a:xfrm flipH="1">
              <a:off x="3196" y="4760"/>
              <a:ext cx="13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3" name="Line 21"/>
            <p:cNvSpPr>
              <a:spLocks noChangeShapeType="1"/>
            </p:cNvSpPr>
            <p:nvPr/>
          </p:nvSpPr>
          <p:spPr bwMode="auto">
            <a:xfrm>
              <a:off x="2578" y="4236"/>
              <a:ext cx="0" cy="32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4" name="Line 22"/>
            <p:cNvSpPr>
              <a:spLocks noChangeShapeType="1"/>
            </p:cNvSpPr>
            <p:nvPr/>
          </p:nvSpPr>
          <p:spPr bwMode="auto">
            <a:xfrm>
              <a:off x="949" y="4236"/>
              <a:ext cx="0" cy="5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5" name="Line 23"/>
            <p:cNvSpPr>
              <a:spLocks noChangeShapeType="1"/>
            </p:cNvSpPr>
            <p:nvPr/>
          </p:nvSpPr>
          <p:spPr bwMode="auto">
            <a:xfrm>
              <a:off x="949" y="4760"/>
              <a:ext cx="108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6" name="AutoShape 24"/>
            <p:cNvSpPr>
              <a:spLocks noChangeArrowheads="1"/>
            </p:cNvSpPr>
            <p:nvPr/>
          </p:nvSpPr>
          <p:spPr bwMode="auto">
            <a:xfrm>
              <a:off x="-273" y="3549"/>
              <a:ext cx="606" cy="121"/>
            </a:xfrm>
            <a:prstGeom prst="rightArrow">
              <a:avLst>
                <a:gd name="adj1" fmla="val 50000"/>
                <a:gd name="adj2" fmla="val 125207"/>
              </a:avLst>
            </a:prstGeom>
            <a:solidFill>
              <a:srgbClr val="EB992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93775">
                <a:defRPr sz="2400">
                  <a:solidFill>
                    <a:schemeClr val="tx1"/>
                  </a:solidFill>
                  <a:latin typeface="Arial" panose="020B0604020202020204" pitchFamily="34" charset="0"/>
                  <a:ea typeface="ＭＳ Ｐゴシック" panose="020B0600070205080204" pitchFamily="34" charset="-128"/>
                </a:defRPr>
              </a:lvl1pPr>
              <a:lvl2pPr marL="742950" indent="-285750" defTabSz="993775">
                <a:defRPr sz="2400">
                  <a:solidFill>
                    <a:schemeClr val="tx1"/>
                  </a:solidFill>
                  <a:latin typeface="Arial" panose="020B0604020202020204" pitchFamily="34" charset="0"/>
                  <a:ea typeface="ＭＳ Ｐゴシック" panose="020B0600070205080204" pitchFamily="34" charset="-128"/>
                </a:defRPr>
              </a:lvl2pPr>
              <a:lvl3pPr marL="1143000" indent="-228600" defTabSz="993775">
                <a:defRPr sz="2400">
                  <a:solidFill>
                    <a:schemeClr val="tx1"/>
                  </a:solidFill>
                  <a:latin typeface="Arial" panose="020B0604020202020204" pitchFamily="34" charset="0"/>
                  <a:ea typeface="ＭＳ Ｐゴシック" panose="020B0600070205080204" pitchFamily="34" charset="-128"/>
                </a:defRPr>
              </a:lvl3pPr>
              <a:lvl4pPr marL="1600200" indent="-228600" defTabSz="993775">
                <a:defRPr sz="2400">
                  <a:solidFill>
                    <a:schemeClr val="tx1"/>
                  </a:solidFill>
                  <a:latin typeface="Arial" panose="020B0604020202020204" pitchFamily="34" charset="0"/>
                  <a:ea typeface="ＭＳ Ｐゴシック" panose="020B0600070205080204" pitchFamily="34" charset="-128"/>
                </a:defRPr>
              </a:lvl4pPr>
              <a:lvl5pPr marL="2057400" indent="-228600" defTabSz="993775">
                <a:defRPr sz="2400">
                  <a:solidFill>
                    <a:schemeClr val="tx1"/>
                  </a:solidFill>
                  <a:latin typeface="Arial" panose="020B0604020202020204" pitchFamily="34" charset="0"/>
                  <a:ea typeface="ＭＳ Ｐゴシック" panose="020B0600070205080204" pitchFamily="34" charset="-128"/>
                </a:defRPr>
              </a:lvl5pPr>
              <a:lvl6pPr marL="2514600" indent="-228600" defTabSz="9937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37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37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37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000" b="1">
                <a:solidFill>
                  <a:srgbClr val="000000"/>
                </a:solidFill>
                <a:cs typeface="Arial" panose="020B0604020202020204" pitchFamily="34" charset="0"/>
              </a:endParaRPr>
            </a:p>
          </p:txBody>
        </p:sp>
        <p:sp>
          <p:nvSpPr>
            <p:cNvPr id="27" name="AutoShape 25"/>
            <p:cNvSpPr>
              <a:spLocks noChangeArrowheads="1"/>
            </p:cNvSpPr>
            <p:nvPr/>
          </p:nvSpPr>
          <p:spPr bwMode="auto">
            <a:xfrm>
              <a:off x="1565" y="3549"/>
              <a:ext cx="399" cy="121"/>
            </a:xfrm>
            <a:prstGeom prst="rightArrow">
              <a:avLst>
                <a:gd name="adj1" fmla="val 50000"/>
                <a:gd name="adj2" fmla="val 82438"/>
              </a:avLst>
            </a:prstGeom>
            <a:solidFill>
              <a:srgbClr val="EB992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93775">
                <a:defRPr sz="2400">
                  <a:solidFill>
                    <a:schemeClr val="tx1"/>
                  </a:solidFill>
                  <a:latin typeface="Arial" panose="020B0604020202020204" pitchFamily="34" charset="0"/>
                  <a:ea typeface="ＭＳ Ｐゴシック" panose="020B0600070205080204" pitchFamily="34" charset="-128"/>
                </a:defRPr>
              </a:lvl1pPr>
              <a:lvl2pPr marL="742950" indent="-285750" defTabSz="993775">
                <a:defRPr sz="2400">
                  <a:solidFill>
                    <a:schemeClr val="tx1"/>
                  </a:solidFill>
                  <a:latin typeface="Arial" panose="020B0604020202020204" pitchFamily="34" charset="0"/>
                  <a:ea typeface="ＭＳ Ｐゴシック" panose="020B0600070205080204" pitchFamily="34" charset="-128"/>
                </a:defRPr>
              </a:lvl2pPr>
              <a:lvl3pPr marL="1143000" indent="-228600" defTabSz="993775">
                <a:defRPr sz="2400">
                  <a:solidFill>
                    <a:schemeClr val="tx1"/>
                  </a:solidFill>
                  <a:latin typeface="Arial" panose="020B0604020202020204" pitchFamily="34" charset="0"/>
                  <a:ea typeface="ＭＳ Ｐゴシック" panose="020B0600070205080204" pitchFamily="34" charset="-128"/>
                </a:defRPr>
              </a:lvl3pPr>
              <a:lvl4pPr marL="1600200" indent="-228600" defTabSz="993775">
                <a:defRPr sz="2400">
                  <a:solidFill>
                    <a:schemeClr val="tx1"/>
                  </a:solidFill>
                  <a:latin typeface="Arial" panose="020B0604020202020204" pitchFamily="34" charset="0"/>
                  <a:ea typeface="ＭＳ Ｐゴシック" panose="020B0600070205080204" pitchFamily="34" charset="-128"/>
                </a:defRPr>
              </a:lvl4pPr>
              <a:lvl5pPr marL="2057400" indent="-228600" defTabSz="993775">
                <a:defRPr sz="2400">
                  <a:solidFill>
                    <a:schemeClr val="tx1"/>
                  </a:solidFill>
                  <a:latin typeface="Arial" panose="020B0604020202020204" pitchFamily="34" charset="0"/>
                  <a:ea typeface="ＭＳ Ｐゴシック" panose="020B0600070205080204" pitchFamily="34" charset="-128"/>
                </a:defRPr>
              </a:lvl5pPr>
              <a:lvl6pPr marL="2514600" indent="-228600" defTabSz="9937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37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37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37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000" b="1">
                <a:solidFill>
                  <a:srgbClr val="000000"/>
                </a:solidFill>
                <a:cs typeface="Arial" panose="020B0604020202020204" pitchFamily="34" charset="0"/>
              </a:endParaRPr>
            </a:p>
          </p:txBody>
        </p:sp>
        <p:sp>
          <p:nvSpPr>
            <p:cNvPr id="28" name="AutoShape 26"/>
            <p:cNvSpPr>
              <a:spLocks noChangeArrowheads="1"/>
            </p:cNvSpPr>
            <p:nvPr/>
          </p:nvSpPr>
          <p:spPr bwMode="auto">
            <a:xfrm>
              <a:off x="3196" y="3549"/>
              <a:ext cx="308" cy="121"/>
            </a:xfrm>
            <a:prstGeom prst="rightArrow">
              <a:avLst>
                <a:gd name="adj1" fmla="val 50000"/>
                <a:gd name="adj2" fmla="val 63636"/>
              </a:avLst>
            </a:prstGeom>
            <a:solidFill>
              <a:srgbClr val="EB992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93775">
                <a:defRPr sz="2400">
                  <a:solidFill>
                    <a:schemeClr val="tx1"/>
                  </a:solidFill>
                  <a:latin typeface="Arial" panose="020B0604020202020204" pitchFamily="34" charset="0"/>
                  <a:ea typeface="ＭＳ Ｐゴシック" panose="020B0600070205080204" pitchFamily="34" charset="-128"/>
                </a:defRPr>
              </a:lvl1pPr>
              <a:lvl2pPr marL="742950" indent="-285750" defTabSz="993775">
                <a:defRPr sz="2400">
                  <a:solidFill>
                    <a:schemeClr val="tx1"/>
                  </a:solidFill>
                  <a:latin typeface="Arial" panose="020B0604020202020204" pitchFamily="34" charset="0"/>
                  <a:ea typeface="ＭＳ Ｐゴシック" panose="020B0600070205080204" pitchFamily="34" charset="-128"/>
                </a:defRPr>
              </a:lvl2pPr>
              <a:lvl3pPr marL="1143000" indent="-228600" defTabSz="993775">
                <a:defRPr sz="2400">
                  <a:solidFill>
                    <a:schemeClr val="tx1"/>
                  </a:solidFill>
                  <a:latin typeface="Arial" panose="020B0604020202020204" pitchFamily="34" charset="0"/>
                  <a:ea typeface="ＭＳ Ｐゴシック" panose="020B0600070205080204" pitchFamily="34" charset="-128"/>
                </a:defRPr>
              </a:lvl3pPr>
              <a:lvl4pPr marL="1600200" indent="-228600" defTabSz="993775">
                <a:defRPr sz="2400">
                  <a:solidFill>
                    <a:schemeClr val="tx1"/>
                  </a:solidFill>
                  <a:latin typeface="Arial" panose="020B0604020202020204" pitchFamily="34" charset="0"/>
                  <a:ea typeface="ＭＳ Ｐゴシック" panose="020B0600070205080204" pitchFamily="34" charset="-128"/>
                </a:defRPr>
              </a:lvl4pPr>
              <a:lvl5pPr marL="2057400" indent="-228600" defTabSz="993775">
                <a:defRPr sz="2400">
                  <a:solidFill>
                    <a:schemeClr val="tx1"/>
                  </a:solidFill>
                  <a:latin typeface="Arial" panose="020B0604020202020204" pitchFamily="34" charset="0"/>
                  <a:ea typeface="ＭＳ Ｐゴシック" panose="020B0600070205080204" pitchFamily="34" charset="-128"/>
                </a:defRPr>
              </a:lvl5pPr>
              <a:lvl6pPr marL="2514600" indent="-228600" defTabSz="9937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37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37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37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000" b="1">
                <a:solidFill>
                  <a:srgbClr val="000000"/>
                </a:solidFill>
                <a:cs typeface="Arial" panose="020B0604020202020204" pitchFamily="34" charset="0"/>
              </a:endParaRPr>
            </a:p>
          </p:txBody>
        </p:sp>
        <p:sp>
          <p:nvSpPr>
            <p:cNvPr id="29" name="AutoShape 27"/>
            <p:cNvSpPr>
              <a:spLocks noChangeArrowheads="1"/>
            </p:cNvSpPr>
            <p:nvPr/>
          </p:nvSpPr>
          <p:spPr bwMode="auto">
            <a:xfrm rot="5400000">
              <a:off x="3976" y="3947"/>
              <a:ext cx="363" cy="136"/>
            </a:xfrm>
            <a:prstGeom prst="rightArrow">
              <a:avLst>
                <a:gd name="adj1" fmla="val 50000"/>
                <a:gd name="adj2" fmla="val 66728"/>
              </a:avLst>
            </a:prstGeom>
            <a:solidFill>
              <a:srgbClr val="EB992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93775">
                <a:defRPr sz="2400">
                  <a:solidFill>
                    <a:schemeClr val="tx1"/>
                  </a:solidFill>
                  <a:latin typeface="Arial" panose="020B0604020202020204" pitchFamily="34" charset="0"/>
                  <a:ea typeface="ＭＳ Ｐゴシック" panose="020B0600070205080204" pitchFamily="34" charset="-128"/>
                </a:defRPr>
              </a:lvl1pPr>
              <a:lvl2pPr marL="742950" indent="-285750" defTabSz="993775">
                <a:defRPr sz="2400">
                  <a:solidFill>
                    <a:schemeClr val="tx1"/>
                  </a:solidFill>
                  <a:latin typeface="Arial" panose="020B0604020202020204" pitchFamily="34" charset="0"/>
                  <a:ea typeface="ＭＳ Ｐゴシック" panose="020B0600070205080204" pitchFamily="34" charset="-128"/>
                </a:defRPr>
              </a:lvl2pPr>
              <a:lvl3pPr marL="1143000" indent="-228600" defTabSz="993775">
                <a:defRPr sz="2400">
                  <a:solidFill>
                    <a:schemeClr val="tx1"/>
                  </a:solidFill>
                  <a:latin typeface="Arial" panose="020B0604020202020204" pitchFamily="34" charset="0"/>
                  <a:ea typeface="ＭＳ Ｐゴシック" panose="020B0600070205080204" pitchFamily="34" charset="-128"/>
                </a:defRPr>
              </a:lvl3pPr>
              <a:lvl4pPr marL="1600200" indent="-228600" defTabSz="993775">
                <a:defRPr sz="2400">
                  <a:solidFill>
                    <a:schemeClr val="tx1"/>
                  </a:solidFill>
                  <a:latin typeface="Arial" panose="020B0604020202020204" pitchFamily="34" charset="0"/>
                  <a:ea typeface="ＭＳ Ｐゴシック" panose="020B0600070205080204" pitchFamily="34" charset="-128"/>
                </a:defRPr>
              </a:lvl4pPr>
              <a:lvl5pPr marL="2057400" indent="-228600" defTabSz="993775">
                <a:defRPr sz="2400">
                  <a:solidFill>
                    <a:schemeClr val="tx1"/>
                  </a:solidFill>
                  <a:latin typeface="Arial" panose="020B0604020202020204" pitchFamily="34" charset="0"/>
                  <a:ea typeface="ＭＳ Ｐゴシック" panose="020B0600070205080204" pitchFamily="34" charset="-128"/>
                </a:defRPr>
              </a:lvl5pPr>
              <a:lvl6pPr marL="2514600" indent="-228600" defTabSz="9937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37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37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37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000" b="1">
                <a:solidFill>
                  <a:srgbClr val="000000"/>
                </a:solidFill>
                <a:cs typeface="Arial" panose="020B0604020202020204" pitchFamily="34" charset="0"/>
              </a:endParaRPr>
            </a:p>
          </p:txBody>
        </p:sp>
        <p:grpSp>
          <p:nvGrpSpPr>
            <p:cNvPr id="30" name="Group 28"/>
            <p:cNvGrpSpPr>
              <a:grpSpLocks/>
            </p:cNvGrpSpPr>
            <p:nvPr/>
          </p:nvGrpSpPr>
          <p:grpSpPr bwMode="auto">
            <a:xfrm>
              <a:off x="897" y="1333"/>
              <a:ext cx="1136" cy="700"/>
              <a:chOff x="1908" y="885"/>
              <a:chExt cx="1137" cy="978"/>
            </a:xfrm>
          </p:grpSpPr>
          <p:pic>
            <p:nvPicPr>
              <p:cNvPr id="38" name="Picture 29" descr="sa fla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8" y="1112"/>
                <a:ext cx="1137"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0"/>
              <p:cNvSpPr>
                <a:spLocks noChangeArrowheads="1"/>
              </p:cNvSpPr>
              <p:nvPr/>
            </p:nvSpPr>
            <p:spPr bwMode="auto">
              <a:xfrm>
                <a:off x="1908" y="885"/>
                <a:ext cx="1137" cy="226"/>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88" tIns="41994" rIns="83988" bIns="41994" anchor="ctr"/>
              <a:lstStyle/>
              <a:p>
                <a:pPr algn="ctr" defTabSz="913906">
                  <a:defRPr/>
                </a:pPr>
                <a:r>
                  <a:rPr lang="en-US" sz="2000" i="1">
                    <a:solidFill>
                      <a:srgbClr val="000000"/>
                    </a:solidFill>
                    <a:effectLst>
                      <a:outerShdw blurRad="38100" dist="38100" dir="2700000" algn="tl">
                        <a:srgbClr val="C0C0C0"/>
                      </a:outerShdw>
                    </a:effectLst>
                    <a:latin typeface="Arial" charset="0"/>
                    <a:cs typeface="Arial" pitchFamily="34" charset="0"/>
                  </a:rPr>
                  <a:t>POLICY</a:t>
                </a:r>
              </a:p>
            </p:txBody>
          </p:sp>
        </p:grpSp>
        <p:grpSp>
          <p:nvGrpSpPr>
            <p:cNvPr id="31" name="Group 31"/>
            <p:cNvGrpSpPr>
              <a:grpSpLocks/>
            </p:cNvGrpSpPr>
            <p:nvPr/>
          </p:nvGrpSpPr>
          <p:grpSpPr bwMode="auto">
            <a:xfrm>
              <a:off x="897" y="2390"/>
              <a:ext cx="1136" cy="717"/>
              <a:chOff x="1908" y="885"/>
              <a:chExt cx="1137" cy="978"/>
            </a:xfrm>
          </p:grpSpPr>
          <p:pic>
            <p:nvPicPr>
              <p:cNvPr id="36" name="Picture 32" descr="sa fla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8" y="1112"/>
                <a:ext cx="1137"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3"/>
              <p:cNvSpPr>
                <a:spLocks noChangeArrowheads="1"/>
              </p:cNvSpPr>
              <p:nvPr/>
            </p:nvSpPr>
            <p:spPr bwMode="auto">
              <a:xfrm>
                <a:off x="1908" y="886"/>
                <a:ext cx="1137" cy="228"/>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88" tIns="41994" rIns="83988" bIns="41994" anchor="ctr"/>
              <a:lstStyle/>
              <a:p>
                <a:pPr algn="ctr" defTabSz="913906">
                  <a:defRPr/>
                </a:pPr>
                <a:r>
                  <a:rPr lang="en-US" sz="2000" i="1">
                    <a:solidFill>
                      <a:srgbClr val="000000"/>
                    </a:solidFill>
                    <a:effectLst>
                      <a:outerShdw blurRad="38100" dist="38100" dir="2700000" algn="tl">
                        <a:srgbClr val="C0C0C0"/>
                      </a:outerShdw>
                    </a:effectLst>
                    <a:latin typeface="Arial" charset="0"/>
                    <a:cs typeface="Arial" pitchFamily="34" charset="0"/>
                  </a:rPr>
                  <a:t>LEGISLATION</a:t>
                </a:r>
              </a:p>
            </p:txBody>
          </p:sp>
        </p:grpSp>
        <p:sp>
          <p:nvSpPr>
            <p:cNvPr id="32" name="Line 34"/>
            <p:cNvSpPr>
              <a:spLocks noChangeShapeType="1"/>
            </p:cNvSpPr>
            <p:nvPr/>
          </p:nvSpPr>
          <p:spPr bwMode="auto">
            <a:xfrm>
              <a:off x="1468" y="2033"/>
              <a:ext cx="0" cy="35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33" name="Line 35"/>
            <p:cNvSpPr>
              <a:spLocks noChangeShapeType="1"/>
            </p:cNvSpPr>
            <p:nvPr/>
          </p:nvSpPr>
          <p:spPr bwMode="auto">
            <a:xfrm>
              <a:off x="1468" y="3107"/>
              <a:ext cx="0" cy="20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34" name="Line 36"/>
            <p:cNvSpPr>
              <a:spLocks noChangeShapeType="1"/>
            </p:cNvSpPr>
            <p:nvPr/>
          </p:nvSpPr>
          <p:spPr bwMode="auto">
            <a:xfrm>
              <a:off x="-789" y="3308"/>
              <a:ext cx="0" cy="1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35" name="Line 37"/>
            <p:cNvSpPr>
              <a:spLocks noChangeShapeType="1"/>
            </p:cNvSpPr>
            <p:nvPr/>
          </p:nvSpPr>
          <p:spPr bwMode="auto">
            <a:xfrm>
              <a:off x="949" y="3308"/>
              <a:ext cx="0" cy="1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grpSp>
      <p:sp>
        <p:nvSpPr>
          <p:cNvPr id="3" name="Slide Number Placeholder 2"/>
          <p:cNvSpPr>
            <a:spLocks noGrp="1"/>
          </p:cNvSpPr>
          <p:nvPr>
            <p:ph type="sldNum" sz="quarter" idx="12"/>
          </p:nvPr>
        </p:nvSpPr>
        <p:spPr/>
        <p:txBody>
          <a:bodyPr/>
          <a:lstStyle/>
          <a:p>
            <a:fld id="{973829E0-E76E-8847-B20A-E80E1B01BA16}" type="slidenum">
              <a:rPr lang="en-US" smtClean="0"/>
              <a:t>7</a:t>
            </a:fld>
            <a:endParaRPr lang="en-US"/>
          </a:p>
        </p:txBody>
      </p:sp>
    </p:spTree>
    <p:extLst>
      <p:ext uri="{BB962C8B-B14F-4D97-AF65-F5344CB8AC3E}">
        <p14:creationId xmlns:p14="http://schemas.microsoft.com/office/powerpoint/2010/main" val="2855568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smtClean="0">
                <a:solidFill>
                  <a:srgbClr val="044D14"/>
                </a:solidFill>
              </a:rPr>
              <a:t>Strategic Direction</a:t>
            </a:r>
            <a:endParaRPr lang="en-US" sz="3300" dirty="0">
              <a:solidFill>
                <a:srgbClr val="044D14"/>
              </a:solidFill>
            </a:endParaRPr>
          </a:p>
        </p:txBody>
      </p:sp>
      <p:sp>
        <p:nvSpPr>
          <p:cNvPr id="3" name="Content Placeholder 2"/>
          <p:cNvSpPr>
            <a:spLocks noGrp="1"/>
          </p:cNvSpPr>
          <p:nvPr>
            <p:ph idx="1"/>
          </p:nvPr>
        </p:nvSpPr>
        <p:spPr>
          <a:xfrm>
            <a:off x="457200" y="1600200"/>
            <a:ext cx="8229600" cy="3958765"/>
          </a:xfrm>
        </p:spPr>
        <p:txBody>
          <a:bodyPr>
            <a:normAutofit/>
          </a:bodyPr>
          <a:lstStyle/>
          <a:p>
            <a:r>
              <a:rPr lang="en-US" altLang="en-US" dirty="0" smtClean="0"/>
              <a:t>Serves </a:t>
            </a:r>
            <a:r>
              <a:rPr lang="en-US" altLang="en-US" dirty="0"/>
              <a:t>to regulate </a:t>
            </a:r>
            <a:endParaRPr lang="en-US" altLang="en-US" dirty="0" smtClean="0"/>
          </a:p>
          <a:p>
            <a:r>
              <a:rPr lang="en-US" altLang="en-US" dirty="0" smtClean="0"/>
              <a:t>Addresses </a:t>
            </a:r>
            <a:r>
              <a:rPr lang="en-US" altLang="en-US" dirty="0"/>
              <a:t>flaws in the market system </a:t>
            </a:r>
            <a:endParaRPr lang="en-US" altLang="en-US" dirty="0" smtClean="0"/>
          </a:p>
          <a:p>
            <a:r>
              <a:rPr lang="en-US" altLang="en-US" dirty="0" smtClean="0"/>
              <a:t>Need </a:t>
            </a:r>
            <a:r>
              <a:rPr lang="en-US" altLang="en-US" dirty="0"/>
              <a:t>to balance the burden of over-regulation </a:t>
            </a:r>
            <a:endParaRPr lang="en-US" altLang="en-US" dirty="0" smtClean="0"/>
          </a:p>
          <a:p>
            <a:r>
              <a:rPr lang="en-US" altLang="en-US" dirty="0" smtClean="0"/>
              <a:t>‘Lock </a:t>
            </a:r>
            <a:r>
              <a:rPr lang="en-US" altLang="en-US" dirty="0"/>
              <a:t>out’ </a:t>
            </a:r>
            <a:r>
              <a:rPr lang="en-US" altLang="en-US" dirty="0" smtClean="0"/>
              <a:t>and ‘Lock </a:t>
            </a:r>
            <a:r>
              <a:rPr lang="en-US" altLang="en-US" dirty="0"/>
              <a:t>in</a:t>
            </a:r>
            <a:r>
              <a:rPr lang="en-US" altLang="en-US" dirty="0" smtClean="0"/>
              <a:t>’</a:t>
            </a:r>
            <a:endParaRPr lang="en-US" altLang="en-US" dirty="0"/>
          </a:p>
          <a:p>
            <a:r>
              <a:rPr lang="en-US" altLang="en-US" dirty="0"/>
              <a:t>Risk </a:t>
            </a:r>
            <a:r>
              <a:rPr lang="en-US" altLang="en-US" dirty="0" smtClean="0"/>
              <a:t>Based </a:t>
            </a:r>
            <a:r>
              <a:rPr lang="en-US" altLang="en-US" dirty="0"/>
              <a:t>Approach</a:t>
            </a:r>
          </a:p>
        </p:txBody>
      </p:sp>
      <p:sp>
        <p:nvSpPr>
          <p:cNvPr id="4" name="Slide Number Placeholder 3"/>
          <p:cNvSpPr>
            <a:spLocks noGrp="1"/>
          </p:cNvSpPr>
          <p:nvPr>
            <p:ph type="sldNum" sz="quarter" idx="12"/>
          </p:nvPr>
        </p:nvSpPr>
        <p:spPr/>
        <p:txBody>
          <a:bodyPr/>
          <a:lstStyle/>
          <a:p>
            <a:fld id="{973829E0-E76E-8847-B20A-E80E1B01BA16}" type="slidenum">
              <a:rPr lang="en-US" smtClean="0"/>
              <a:t>8</a:t>
            </a:fld>
            <a:endParaRPr lang="en-US"/>
          </a:p>
        </p:txBody>
      </p:sp>
    </p:spTree>
    <p:extLst>
      <p:ext uri="{BB962C8B-B14F-4D97-AF65-F5344CB8AC3E}">
        <p14:creationId xmlns:p14="http://schemas.microsoft.com/office/powerpoint/2010/main" val="845446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smtClean="0">
                <a:solidFill>
                  <a:srgbClr val="044D14"/>
                </a:solidFill>
              </a:rPr>
              <a:t>Risk Based Approach</a:t>
            </a:r>
            <a:endParaRPr lang="en-US" sz="3300" dirty="0">
              <a:solidFill>
                <a:srgbClr val="044D14"/>
              </a:solidFill>
            </a:endParaRPr>
          </a:p>
        </p:txBody>
      </p:sp>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699248" y="1680210"/>
            <a:ext cx="7778638" cy="3900319"/>
          </a:xfrm>
          <a:prstGeom prst="rect">
            <a:avLst/>
          </a:prstGeom>
          <a:noFill/>
          <a:ln>
            <a:noFill/>
          </a:ln>
          <a:extLst/>
        </p:spPr>
      </p:pic>
      <p:sp>
        <p:nvSpPr>
          <p:cNvPr id="6" name="TextBox 45098"/>
          <p:cNvSpPr txBox="1">
            <a:spLocks noChangeArrowheads="1"/>
          </p:cNvSpPr>
          <p:nvPr/>
        </p:nvSpPr>
        <p:spPr bwMode="auto">
          <a:xfrm>
            <a:off x="5704840" y="4053840"/>
            <a:ext cx="214439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noAutofit/>
          </a:bodyPr>
          <a:lstStyle/>
          <a:p>
            <a:pPr marL="342900" lvl="0" indent="-342900" fontAlgn="base">
              <a:lnSpc>
                <a:spcPct val="107000"/>
              </a:lnSpc>
              <a:spcAft>
                <a:spcPts val="0"/>
              </a:spcAft>
              <a:buFont typeface="Wingdings" panose="05000000000000000000" pitchFamily="2" charset="2"/>
              <a:buChar char=""/>
              <a:tabLst>
                <a:tab pos="457200" algn="l"/>
              </a:tabLst>
            </a:pPr>
            <a:r>
              <a:rPr lang="en-US" sz="900" kern="12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Target a certain % at source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Wingdings" panose="05000000000000000000" pitchFamily="2" charset="2"/>
              <a:buChar char=""/>
              <a:tabLst>
                <a:tab pos="457200" algn="l"/>
              </a:tabLst>
            </a:pPr>
            <a:r>
              <a:rPr lang="en-US" sz="900" kern="12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Embargo release may be granted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Wingdings" panose="05000000000000000000" pitchFamily="2" charset="2"/>
              <a:buChar char=""/>
              <a:tabLst>
                <a:tab pos="457200" algn="l"/>
              </a:tabLst>
            </a:pPr>
            <a:r>
              <a:rPr lang="en-US" sz="900" kern="12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Sample % at source and % at POE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Wingdings" panose="05000000000000000000" pitchFamily="2" charset="2"/>
              <a:buChar char=""/>
              <a:tabLst>
                <a:tab pos="457200" algn="l"/>
              </a:tabLst>
            </a:pPr>
            <a:r>
              <a:rPr lang="en-US" sz="900" kern="12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Inspection frequency twice in a year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7"/>
          <p:cNvSpPr txBox="1"/>
          <p:nvPr/>
        </p:nvSpPr>
        <p:spPr>
          <a:xfrm>
            <a:off x="0" y="4274596"/>
            <a:ext cx="1714500" cy="1158016"/>
          </a:xfrm>
          <a:prstGeom prst="rect">
            <a:avLst/>
          </a:prstGeom>
          <a:noFill/>
        </p:spPr>
        <p:txBody>
          <a:bodyPr wrap="square" rtlCol="0">
            <a:noAutofit/>
          </a:bodyPr>
          <a:lstStyle/>
          <a:p>
            <a:pPr marL="342900" lvl="0" indent="-342900" fontAlgn="base">
              <a:lnSpc>
                <a:spcPct val="107000"/>
              </a:lnSpc>
              <a:spcAft>
                <a:spcPts val="0"/>
              </a:spcAft>
              <a:buFont typeface="Wingdings" panose="05000000000000000000" pitchFamily="2" charset="2"/>
              <a:buChar char=""/>
            </a:pPr>
            <a:r>
              <a:rPr lang="en-ZA" sz="900" kern="12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Inspection frequency once a year </a:t>
            </a:r>
            <a:r>
              <a:rPr lang="en-US" sz="900" kern="12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Random inspections at POE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Wingdings" panose="05000000000000000000" pitchFamily="2" charset="2"/>
              <a:buChar char=""/>
            </a:pPr>
            <a:r>
              <a:rPr lang="en-US" sz="900" kern="12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Random inspections in market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Wingdings" panose="05000000000000000000" pitchFamily="2" charset="2"/>
              <a:buChar char=""/>
            </a:pPr>
            <a:r>
              <a:rPr lang="en-US" sz="900" kern="12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Sample on the market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45098"/>
          <p:cNvSpPr txBox="1">
            <a:spLocks noChangeArrowheads="1"/>
          </p:cNvSpPr>
          <p:nvPr/>
        </p:nvSpPr>
        <p:spPr bwMode="auto">
          <a:xfrm>
            <a:off x="7422776" y="1447418"/>
            <a:ext cx="1592992" cy="172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p>
            <a:pPr marL="342900" lvl="0" indent="-342900" fontAlgn="base">
              <a:lnSpc>
                <a:spcPct val="107000"/>
              </a:lnSpc>
              <a:spcAft>
                <a:spcPts val="0"/>
              </a:spcAft>
              <a:buFont typeface="Wingdings" panose="05000000000000000000" pitchFamily="2" charset="2"/>
              <a:buChar char=""/>
            </a:pPr>
            <a:r>
              <a:rPr lang="en-US" sz="900" kern="12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High visibility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Wingdings" panose="05000000000000000000" pitchFamily="2" charset="2"/>
              <a:buChar char=""/>
            </a:pPr>
            <a:r>
              <a:rPr lang="en-US" sz="900" kern="12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Inspection at source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Wingdings" panose="05000000000000000000" pitchFamily="2" charset="2"/>
              <a:buChar char=""/>
            </a:pPr>
            <a:r>
              <a:rPr lang="en-ZA" sz="900" kern="12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Inspection frequency once a quarter on market place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Wingdings" panose="05000000000000000000" pitchFamily="2" charset="2"/>
              <a:buChar char=""/>
            </a:pPr>
            <a:r>
              <a:rPr lang="en-US" sz="900" kern="12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No embargo releases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Wingdings" panose="05000000000000000000" pitchFamily="2" charset="2"/>
              <a:buChar char=""/>
            </a:pPr>
            <a:r>
              <a:rPr lang="en-US" sz="900" kern="12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Increase sample frequency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fontAlgn="base">
              <a:lnSpc>
                <a:spcPct val="107000"/>
              </a:lnSpc>
              <a:spcAft>
                <a:spcPts val="0"/>
              </a:spcAft>
            </a:pPr>
            <a:r>
              <a:rPr lang="en-US" sz="900" kern="12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en-ZA" sz="9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973829E0-E76E-8847-B20A-E80E1B01BA16}" type="slidenum">
              <a:rPr lang="en-US" smtClean="0"/>
              <a:t>9</a:t>
            </a:fld>
            <a:endParaRPr lang="en-US"/>
          </a:p>
        </p:txBody>
      </p:sp>
    </p:spTree>
    <p:extLst>
      <p:ext uri="{BB962C8B-B14F-4D97-AF65-F5344CB8AC3E}">
        <p14:creationId xmlns:p14="http://schemas.microsoft.com/office/powerpoint/2010/main" val="2705430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1133</Words>
  <Application>Microsoft Office PowerPoint</Application>
  <PresentationFormat>On-screen Show (4:3)</PresentationFormat>
  <Paragraphs>174</Paragraphs>
  <Slides>17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MS PGothic</vt:lpstr>
      <vt:lpstr>MS PGothic</vt:lpstr>
      <vt:lpstr>Arial</vt:lpstr>
      <vt:lpstr>Calibri</vt:lpstr>
      <vt:lpstr>Comic Sans MS</vt:lpstr>
      <vt:lpstr>Times New Roman</vt:lpstr>
      <vt:lpstr>Verdana</vt:lpstr>
      <vt:lpstr>Wingdings</vt:lpstr>
      <vt:lpstr>Office Theme</vt:lpstr>
      <vt:lpstr>PowerPoint Presentation</vt:lpstr>
      <vt:lpstr>Topics</vt:lpstr>
      <vt:lpstr>Mandate - Legislative</vt:lpstr>
      <vt:lpstr>NRCS Mandate</vt:lpstr>
      <vt:lpstr>Powers of Inspections</vt:lpstr>
      <vt:lpstr>NRCS Activities</vt:lpstr>
      <vt:lpstr>Technical infrastructure in SA</vt:lpstr>
      <vt:lpstr>Strategic Direction</vt:lpstr>
      <vt:lpstr>Risk Based Approach</vt:lpstr>
      <vt:lpstr>Compulsory Specification</vt:lpstr>
      <vt:lpstr>Amendments to VC</vt:lpstr>
      <vt:lpstr>Amendments to VC continued…</vt:lpstr>
      <vt:lpstr>Performance – Inspections </vt:lpstr>
      <vt:lpstr>Compliant Bags</vt:lpstr>
      <vt:lpstr>Sanctioning</vt:lpstr>
      <vt:lpstr>Challenges</vt:lpstr>
      <vt:lpstr>PowerPoint Presentation</vt:lpstr>
    </vt:vector>
  </TitlesOfParts>
  <Company>Environmental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Admin1</dc:creator>
  <cp:lastModifiedBy>Jeremia Lameck Sibande</cp:lastModifiedBy>
  <cp:revision>21</cp:revision>
  <dcterms:created xsi:type="dcterms:W3CDTF">2019-10-10T14:01:12Z</dcterms:created>
  <dcterms:modified xsi:type="dcterms:W3CDTF">2019-11-27T16:27:55Z</dcterms:modified>
</cp:coreProperties>
</file>